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9"/>
  </p:notesMasterIdLst>
  <p:handoutMasterIdLst>
    <p:handoutMasterId r:id="rId60"/>
  </p:handoutMasterIdLst>
  <p:sldIdLst>
    <p:sldId id="326" r:id="rId2"/>
    <p:sldId id="264" r:id="rId3"/>
    <p:sldId id="265" r:id="rId4"/>
    <p:sldId id="267" r:id="rId5"/>
    <p:sldId id="268" r:id="rId6"/>
    <p:sldId id="269" r:id="rId7"/>
    <p:sldId id="275" r:id="rId8"/>
    <p:sldId id="274" r:id="rId9"/>
    <p:sldId id="329" r:id="rId10"/>
    <p:sldId id="270" r:id="rId11"/>
    <p:sldId id="332" r:id="rId12"/>
    <p:sldId id="277" r:id="rId13"/>
    <p:sldId id="278" r:id="rId14"/>
    <p:sldId id="279" r:id="rId15"/>
    <p:sldId id="335" r:id="rId16"/>
    <p:sldId id="284" r:id="rId17"/>
    <p:sldId id="311" r:id="rId18"/>
    <p:sldId id="333" r:id="rId19"/>
    <p:sldId id="288" r:id="rId20"/>
    <p:sldId id="287" r:id="rId21"/>
    <p:sldId id="292" r:id="rId22"/>
    <p:sldId id="290" r:id="rId23"/>
    <p:sldId id="343" r:id="rId24"/>
    <p:sldId id="352" r:id="rId25"/>
    <p:sldId id="344" r:id="rId26"/>
    <p:sldId id="334" r:id="rId27"/>
    <p:sldId id="297" r:id="rId28"/>
    <p:sldId id="336" r:id="rId29"/>
    <p:sldId id="299" r:id="rId30"/>
    <p:sldId id="301" r:id="rId31"/>
    <p:sldId id="300" r:id="rId32"/>
    <p:sldId id="338" r:id="rId33"/>
    <p:sldId id="339" r:id="rId34"/>
    <p:sldId id="349" r:id="rId35"/>
    <p:sldId id="350" r:id="rId36"/>
    <p:sldId id="337" r:id="rId37"/>
    <p:sldId id="351" r:id="rId38"/>
    <p:sldId id="340" r:id="rId39"/>
    <p:sldId id="341" r:id="rId40"/>
    <p:sldId id="306" r:id="rId41"/>
    <p:sldId id="325" r:id="rId42"/>
    <p:sldId id="318" r:id="rId43"/>
    <p:sldId id="321" r:id="rId44"/>
    <p:sldId id="307" r:id="rId45"/>
    <p:sldId id="308" r:id="rId46"/>
    <p:sldId id="309" r:id="rId47"/>
    <p:sldId id="310" r:id="rId48"/>
    <p:sldId id="327" r:id="rId49"/>
    <p:sldId id="328" r:id="rId50"/>
    <p:sldId id="314" r:id="rId51"/>
    <p:sldId id="316" r:id="rId52"/>
    <p:sldId id="317" r:id="rId53"/>
    <p:sldId id="342" r:id="rId54"/>
    <p:sldId id="345" r:id="rId55"/>
    <p:sldId id="346" r:id="rId56"/>
    <p:sldId id="347" r:id="rId57"/>
    <p:sldId id="348" r:id="rId5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A367CCE-EFF9-624D-B52C-7C179D51DF09}">
          <p14:sldIdLst>
            <p14:sldId id="326"/>
            <p14:sldId id="264"/>
            <p14:sldId id="265"/>
            <p14:sldId id="267"/>
            <p14:sldId id="268"/>
            <p14:sldId id="269"/>
            <p14:sldId id="275"/>
            <p14:sldId id="274"/>
            <p14:sldId id="329"/>
            <p14:sldId id="270"/>
            <p14:sldId id="332"/>
            <p14:sldId id="277"/>
            <p14:sldId id="278"/>
            <p14:sldId id="279"/>
            <p14:sldId id="335"/>
            <p14:sldId id="284"/>
            <p14:sldId id="311"/>
            <p14:sldId id="333"/>
            <p14:sldId id="288"/>
            <p14:sldId id="287"/>
            <p14:sldId id="292"/>
            <p14:sldId id="290"/>
            <p14:sldId id="343"/>
            <p14:sldId id="352"/>
            <p14:sldId id="344"/>
            <p14:sldId id="334"/>
            <p14:sldId id="297"/>
            <p14:sldId id="336"/>
            <p14:sldId id="299"/>
            <p14:sldId id="301"/>
            <p14:sldId id="300"/>
            <p14:sldId id="338"/>
            <p14:sldId id="339"/>
            <p14:sldId id="349"/>
            <p14:sldId id="350"/>
            <p14:sldId id="337"/>
            <p14:sldId id="351"/>
            <p14:sldId id="340"/>
            <p14:sldId id="341"/>
            <p14:sldId id="306"/>
            <p14:sldId id="325"/>
          </p14:sldIdLst>
        </p14:section>
        <p14:section name="Backup" id="{7415901F-E265-BA4F-A4A2-A168803AFAF6}">
          <p14:sldIdLst>
            <p14:sldId id="318"/>
            <p14:sldId id="321"/>
            <p14:sldId id="307"/>
            <p14:sldId id="308"/>
            <p14:sldId id="309"/>
            <p14:sldId id="310"/>
            <p14:sldId id="327"/>
            <p14:sldId id="328"/>
            <p14:sldId id="314"/>
            <p14:sldId id="316"/>
            <p14:sldId id="317"/>
            <p14:sldId id="342"/>
            <p14:sldId id="345"/>
            <p14:sldId id="346"/>
            <p14:sldId id="347"/>
            <p14:sldId id="348"/>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783D"/>
    <a:srgbClr val="C6113F"/>
    <a:srgbClr val="61D659"/>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0236" autoAdjust="0"/>
  </p:normalViewPr>
  <p:slideViewPr>
    <p:cSldViewPr snapToGrid="0" snapToObjects="1">
      <p:cViewPr varScale="1">
        <p:scale>
          <a:sx n="101" d="100"/>
          <a:sy n="101" d="100"/>
        </p:scale>
        <p:origin x="-1120" y="-112"/>
      </p:cViewPr>
      <p:guideLst>
        <p:guide orient="horz" pos="2160"/>
        <p:guide pos="2880"/>
      </p:guideLst>
    </p:cSldViewPr>
  </p:slideViewPr>
  <p:notesTextViewPr>
    <p:cViewPr>
      <p:scale>
        <a:sx n="100" d="100"/>
        <a:sy n="100" d="100"/>
      </p:scale>
      <p:origin x="0" y="72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viewProps" Target="viewProps.xml"/><Relationship Id="rId64" Type="http://schemas.openxmlformats.org/officeDocument/2006/relationships/theme" Target="theme/theme1.xml"/><Relationship Id="rId65"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notesMaster" Target="notesMasters/notesMaster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handoutMaster" Target="handoutMasters/handoutMaster1.xml"/><Relationship Id="rId61" Type="http://schemas.openxmlformats.org/officeDocument/2006/relationships/printerSettings" Target="printerSettings/printerSettings1.bin"/><Relationship Id="rId62"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7D14F8C-9F46-2E42-9999-888BFBC492E3}" type="datetimeFigureOut">
              <a:rPr lang="en-US" smtClean="0"/>
              <a:t>11/29/16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8F37932-C7A5-3B4E-A3D8-D4676E708328}" type="slidenum">
              <a:rPr lang="en-US" smtClean="0"/>
              <a:t>‹#›</a:t>
            </a:fld>
            <a:endParaRPr lang="en-US"/>
          </a:p>
        </p:txBody>
      </p:sp>
    </p:spTree>
    <p:extLst>
      <p:ext uri="{BB962C8B-B14F-4D97-AF65-F5344CB8AC3E}">
        <p14:creationId xmlns:p14="http://schemas.microsoft.com/office/powerpoint/2010/main" val="2230858566"/>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jpg>
</file>

<file path=ppt/media/image15.png>
</file>

<file path=ppt/media/image16.jpg>
</file>

<file path=ppt/media/image17.jp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7.png>
</file>

<file path=ppt/media/image49.png>
</file>

<file path=ppt/media/image5.png>
</file>

<file path=ppt/media/image50.png>
</file>

<file path=ppt/media/image51.png>
</file>

<file path=ppt/media/image52.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6B377BD-EE2D-6A4D-8791-40EA342A78BF}" type="datetimeFigureOut">
              <a:rPr lang="en-US" smtClean="0"/>
              <a:t>11/29/16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E605815-6331-9444-B06E-921213318926}" type="slidenum">
              <a:rPr lang="en-US" smtClean="0"/>
              <a:t>‹#›</a:t>
            </a:fld>
            <a:endParaRPr lang="en-US"/>
          </a:p>
        </p:txBody>
      </p:sp>
    </p:spTree>
    <p:extLst>
      <p:ext uri="{BB962C8B-B14F-4D97-AF65-F5344CB8AC3E}">
        <p14:creationId xmlns:p14="http://schemas.microsoft.com/office/powerpoint/2010/main" val="270467961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Define “Managed”</a:t>
            </a:r>
          </a:p>
          <a:p>
            <a:r>
              <a:rPr lang="en-US" dirty="0" smtClean="0"/>
              <a:t>Managed by the cloud provider (experts)</a:t>
            </a:r>
          </a:p>
          <a:p>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2</a:t>
            </a:fld>
            <a:endParaRPr lang="en-US"/>
          </a:p>
        </p:txBody>
      </p:sp>
    </p:spTree>
    <p:extLst>
      <p:ext uri="{BB962C8B-B14F-4D97-AF65-F5344CB8AC3E}">
        <p14:creationId xmlns:p14="http://schemas.microsoft.com/office/powerpoint/2010/main" val="42928213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box is a logical component with many physical</a:t>
            </a:r>
            <a:r>
              <a:rPr lang="en-US" baseline="0" dirty="0" smtClean="0"/>
              <a:t> instances</a:t>
            </a:r>
          </a:p>
          <a:p>
            <a:r>
              <a:rPr lang="en-US" dirty="0" smtClean="0"/>
              <a:t>Runtime governance</a:t>
            </a:r>
            <a:r>
              <a:rPr lang="en-US" baseline="0" dirty="0" smtClean="0"/>
              <a:t> </a:t>
            </a:r>
            <a:r>
              <a:rPr lang="en-US" baseline="0" dirty="0" err="1" smtClean="0"/>
              <a:t>vs</a:t>
            </a:r>
            <a:r>
              <a:rPr lang="en-US" baseline="0" dirty="0" smtClean="0"/>
              <a:t> deployment-time governance (do as much as possible at deployment-time)</a:t>
            </a:r>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13</a:t>
            </a:fld>
            <a:endParaRPr lang="en-US"/>
          </a:p>
        </p:txBody>
      </p:sp>
    </p:spTree>
    <p:extLst>
      <p:ext uri="{BB962C8B-B14F-4D97-AF65-F5344CB8AC3E}">
        <p14:creationId xmlns:p14="http://schemas.microsoft.com/office/powerpoint/2010/main" val="7560807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a:t>
            </a:r>
            <a:r>
              <a:rPr lang="en-US" baseline="0" dirty="0" smtClean="0"/>
              <a:t> is application metadata read</a:t>
            </a:r>
            <a:r>
              <a:rPr lang="en-US" baseline="0" dirty="0" smtClean="0"/>
              <a:t>?</a:t>
            </a:r>
          </a:p>
          <a:p>
            <a:r>
              <a:rPr lang="en-US" baseline="0" dirty="0" smtClean="0"/>
              <a:t>App is a logical variable made available to all policies.</a:t>
            </a:r>
          </a:p>
          <a:p>
            <a:r>
              <a:rPr lang="en-US" baseline="0" dirty="0" smtClean="0"/>
              <a:t>It gets populated by reading the application deployment descriptors and API description files. </a:t>
            </a:r>
          </a:p>
          <a:p>
            <a:r>
              <a:rPr lang="en-US" baseline="0" dirty="0" smtClean="0"/>
              <a:t>API description files are auto-generated at application compilation.</a:t>
            </a: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15</a:t>
            </a:fld>
            <a:endParaRPr lang="en-US"/>
          </a:p>
        </p:txBody>
      </p:sp>
    </p:spTree>
    <p:extLst>
      <p:ext uri="{BB962C8B-B14F-4D97-AF65-F5344CB8AC3E}">
        <p14:creationId xmlns:p14="http://schemas.microsoft.com/office/powerpoint/2010/main" val="39631902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Describe the goal of the experiment</a:t>
            </a:r>
          </a:p>
          <a:p>
            <a:r>
              <a:rPr lang="en-US" dirty="0" smtClean="0"/>
              <a:t>Explain how the database was populated,</a:t>
            </a:r>
            <a:r>
              <a:rPr lang="en-US" baseline="0" dirty="0" smtClean="0"/>
              <a:t> Describe axis</a:t>
            </a:r>
          </a:p>
          <a:p>
            <a:r>
              <a:rPr lang="en-US" baseline="0" dirty="0" smtClean="0"/>
              <a:t>Specify </a:t>
            </a:r>
            <a:r>
              <a:rPr lang="en-US" baseline="0" dirty="0" err="1" smtClean="0"/>
              <a:t>AppScale</a:t>
            </a:r>
            <a:r>
              <a:rPr lang="en-US" baseline="0" dirty="0" smtClean="0"/>
              <a:t> cloud</a:t>
            </a:r>
          </a:p>
          <a:p>
            <a:r>
              <a:rPr lang="en-US" baseline="0" dirty="0" smtClean="0"/>
              <a:t>10000 “other” APIs</a:t>
            </a:r>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16</a:t>
            </a:fld>
            <a:endParaRPr lang="en-US"/>
          </a:p>
        </p:txBody>
      </p:sp>
    </p:spTree>
    <p:extLst>
      <p:ext uri="{BB962C8B-B14F-4D97-AF65-F5344CB8AC3E}">
        <p14:creationId xmlns:p14="http://schemas.microsoft.com/office/powerpoint/2010/main" val="8698721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Other experimental findings</a:t>
            </a:r>
            <a:r>
              <a:rPr lang="is-IS" dirty="0" smtClean="0"/>
              <a: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17</a:t>
            </a:fld>
            <a:endParaRPr lang="en-US"/>
          </a:p>
        </p:txBody>
      </p:sp>
    </p:spTree>
    <p:extLst>
      <p:ext uri="{BB962C8B-B14F-4D97-AF65-F5344CB8AC3E}">
        <p14:creationId xmlns:p14="http://schemas.microsoft.com/office/powerpoint/2010/main" val="34105916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Cerebro</a:t>
            </a:r>
            <a:r>
              <a:rPr lang="en-US" dirty="0" smtClean="0"/>
              <a:t> predicts</a:t>
            </a:r>
            <a:r>
              <a:rPr lang="en-US" baseline="0" dirty="0" smtClean="0"/>
              <a:t> response time bounds for web APIs developed for a </a:t>
            </a:r>
            <a:r>
              <a:rPr lang="en-US" baseline="0" dirty="0" err="1" smtClean="0"/>
              <a:t>PaaS</a:t>
            </a:r>
            <a:r>
              <a:rPr lang="en-US" baseline="0" dirty="0" smtClean="0"/>
              <a:t> cloud.</a:t>
            </a:r>
          </a:p>
          <a:p>
            <a:r>
              <a:rPr lang="en-US" baseline="0" dirty="0" smtClean="0"/>
              <a:t>It is done using a combination of static analysis on the web API code, and monitoring of the </a:t>
            </a:r>
            <a:r>
              <a:rPr lang="en-US" baseline="0" dirty="0" err="1" smtClean="0"/>
              <a:t>PaaS</a:t>
            </a:r>
            <a:r>
              <a:rPr lang="en-US" baseline="0" dirty="0" smtClean="0"/>
              <a:t> kernel services.</a:t>
            </a:r>
          </a:p>
          <a:p>
            <a:r>
              <a:rPr lang="en-US" baseline="0" dirty="0" smtClean="0"/>
              <a:t>Mechanism is fully automated, and does not require instrumentation or performance testing of web API code.</a:t>
            </a:r>
          </a:p>
          <a:p>
            <a:r>
              <a:rPr lang="en-US" baseline="0" dirty="0" smtClean="0"/>
              <a:t>Now right off the bat: </a:t>
            </a:r>
            <a:r>
              <a:rPr lang="en-US" baseline="0" dirty="0" err="1" smtClean="0"/>
              <a:t>Cerebro</a:t>
            </a:r>
            <a:r>
              <a:rPr lang="en-US" baseline="0" dirty="0" smtClean="0"/>
              <a:t> doesn’t support arbitrary applications. Interactive web APIs developed using the </a:t>
            </a:r>
            <a:r>
              <a:rPr lang="en-US" baseline="0" dirty="0" err="1" smtClean="0"/>
              <a:t>PaaS</a:t>
            </a:r>
            <a:r>
              <a:rPr lang="en-US" baseline="0" dirty="0" smtClean="0"/>
              <a:t> SDK.</a:t>
            </a:r>
          </a:p>
          <a:p>
            <a:r>
              <a:rPr lang="en-US" baseline="0" dirty="0" smtClean="0"/>
              <a:t>Such applications have special properties: Few branches and loops, spends most time executing kernel services</a:t>
            </a:r>
            <a:r>
              <a:rPr lang="en-US" baseline="0" dirty="0" smtClean="0"/>
              <a:t>.</a:t>
            </a:r>
          </a:p>
          <a:p>
            <a:r>
              <a:rPr lang="en-US" baseline="0" dirty="0" smtClean="0"/>
              <a:t>In some cloud platforms like Google App Engine the platform also enforces a hard deadline on application requests for scalability reasons.</a:t>
            </a:r>
          </a:p>
          <a:p>
            <a:r>
              <a:rPr lang="en-US" baseline="0" dirty="0" smtClean="0"/>
              <a:t>Therefore these applications are more amenable to</a:t>
            </a:r>
            <a:r>
              <a:rPr lang="is-IS" baseline="0" dirty="0" smtClean="0"/>
              <a:t>….</a:t>
            </a:r>
            <a:endParaRPr lang="en-US" baseline="0" dirty="0" smtClean="0"/>
          </a:p>
          <a:p>
            <a:r>
              <a:rPr lang="en-US" baseline="0" dirty="0" smtClean="0"/>
              <a:t>In addition to the SLO prediction, we also devise a statistical framework to detect when a predicted SLO becomes invalid.</a:t>
            </a:r>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19</a:t>
            </a:fld>
            <a:endParaRPr lang="en-US"/>
          </a:p>
        </p:txBody>
      </p:sp>
    </p:spTree>
    <p:extLst>
      <p:ext uri="{BB962C8B-B14F-4D97-AF65-F5344CB8AC3E}">
        <p14:creationId xmlns:p14="http://schemas.microsoft.com/office/powerpoint/2010/main" val="17513423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Where’s the static analyzer running?</a:t>
            </a:r>
          </a:p>
          <a:p>
            <a:r>
              <a:rPr lang="en-US" dirty="0" smtClean="0"/>
              <a:t>Explain the intuition – apps spend most of their time</a:t>
            </a:r>
            <a:r>
              <a:rPr lang="en-US" baseline="0" dirty="0" smtClean="0"/>
              <a:t> on </a:t>
            </a:r>
            <a:r>
              <a:rPr lang="en-US" baseline="0" dirty="0" err="1" smtClean="0"/>
              <a:t>PaaS</a:t>
            </a:r>
            <a:r>
              <a:rPr lang="en-US" baseline="0" dirty="0" smtClean="0"/>
              <a:t> SDK</a:t>
            </a:r>
          </a:p>
          <a:p>
            <a:endParaRPr lang="en-US" baseline="0" dirty="0" smtClean="0"/>
          </a:p>
          <a:p>
            <a:r>
              <a:rPr lang="en-US" baseline="0" dirty="0" smtClean="0"/>
              <a:t>Worst-case path identification</a:t>
            </a:r>
          </a:p>
          <a:p>
            <a:r>
              <a:rPr lang="en-US" baseline="0" dirty="0" smtClean="0"/>
              <a:t>Loops</a:t>
            </a:r>
          </a:p>
          <a:p>
            <a:r>
              <a:rPr lang="en-US" baseline="0" dirty="0" smtClean="0"/>
              <a:t>60s default deadline</a:t>
            </a:r>
          </a:p>
          <a:p>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20</a:t>
            </a:fld>
            <a:endParaRPr lang="en-US"/>
          </a:p>
        </p:txBody>
      </p:sp>
    </p:spTree>
    <p:extLst>
      <p:ext uri="{BB962C8B-B14F-4D97-AF65-F5344CB8AC3E}">
        <p14:creationId xmlns:p14="http://schemas.microsoft.com/office/powerpoint/2010/main" val="1373404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94.6 rounds to 95</a:t>
            </a:r>
          </a:p>
          <a:p>
            <a:endParaRPr lang="en-US" dirty="0" smtClean="0"/>
          </a:p>
          <a:p>
            <a:r>
              <a:rPr lang="en-US" dirty="0" smtClean="0"/>
              <a:t>Runs on both </a:t>
            </a:r>
            <a:r>
              <a:rPr lang="en-US" dirty="0" err="1" smtClean="0"/>
              <a:t>AppEngine</a:t>
            </a:r>
            <a:r>
              <a:rPr lang="en-US" dirty="0" smtClean="0"/>
              <a:t> and </a:t>
            </a:r>
            <a:r>
              <a:rPr lang="en-US" dirty="0" err="1" smtClean="0"/>
              <a:t>AppScale</a:t>
            </a:r>
            <a:r>
              <a:rPr lang="en-US" dirty="0" smtClean="0"/>
              <a:t> (both private and public)</a:t>
            </a:r>
          </a:p>
          <a:p>
            <a:r>
              <a:rPr lang="en-US" dirty="0" smtClean="0"/>
              <a:t>Discuss the anomaly</a:t>
            </a:r>
            <a:r>
              <a:rPr lang="en-US" baseline="0" dirty="0" smtClean="0"/>
              <a:t> fast</a:t>
            </a:r>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22</a:t>
            </a:fld>
            <a:endParaRPr lang="en-US"/>
          </a:p>
        </p:txBody>
      </p:sp>
    </p:spTree>
    <p:extLst>
      <p:ext uri="{BB962C8B-B14F-4D97-AF65-F5344CB8AC3E}">
        <p14:creationId xmlns:p14="http://schemas.microsoft.com/office/powerpoint/2010/main" val="21173202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the requirement up. SLO needs to be valid for long periods</a:t>
            </a:r>
          </a:p>
          <a:p>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25</a:t>
            </a:fld>
            <a:endParaRPr lang="en-US"/>
          </a:p>
        </p:txBody>
      </p:sp>
    </p:spTree>
    <p:extLst>
      <p:ext uri="{BB962C8B-B14F-4D97-AF65-F5344CB8AC3E}">
        <p14:creationId xmlns:p14="http://schemas.microsoft.com/office/powerpoint/2010/main" val="36462685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monitoring and diagnostic framework built into </a:t>
            </a:r>
            <a:r>
              <a:rPr lang="en-US" dirty="0" err="1" smtClean="0"/>
              <a:t>PaaS</a:t>
            </a:r>
            <a:r>
              <a:rPr lang="en-US" baseline="0" dirty="0" smtClean="0"/>
              <a:t> clouds. </a:t>
            </a:r>
          </a:p>
          <a:p>
            <a:r>
              <a:rPr lang="en-US" baseline="0" dirty="0" smtClean="0"/>
              <a:t>It supports application monitoring as another fundamental service offered by the cloud platform. Therefore it doesn’t require any third party monitoring tools.</a:t>
            </a:r>
          </a:p>
          <a:p>
            <a:r>
              <a:rPr lang="en-US" baseline="0" dirty="0" smtClean="0"/>
              <a:t>Roots does not require instrumenting application code. Instead it collects data from within the cloud platform, by directly integrating with the major components of the cloud platform that are involved in application request processing.</a:t>
            </a:r>
          </a:p>
          <a:p>
            <a:r>
              <a:rPr lang="en-US" baseline="0" dirty="0" smtClean="0"/>
              <a:t>We have designed Roots as en extensible framework so it can support different methods and algorithms for analyzing the collected data.</a:t>
            </a:r>
          </a:p>
          <a:p>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27</a:t>
            </a:fld>
            <a:endParaRPr lang="en-US"/>
          </a:p>
        </p:txBody>
      </p:sp>
    </p:spTree>
    <p:extLst>
      <p:ext uri="{BB962C8B-B14F-4D97-AF65-F5344CB8AC3E}">
        <p14:creationId xmlns:p14="http://schemas.microsoft.com/office/powerpoint/2010/main" val="34584024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existing tools/methods</a:t>
            </a:r>
          </a:p>
          <a:p>
            <a:r>
              <a:rPr lang="en-US" dirty="0" smtClean="0"/>
              <a:t>Implement</a:t>
            </a:r>
            <a:r>
              <a:rPr lang="en-US" baseline="0" dirty="0" smtClean="0"/>
              <a:t> a framework that allows using different methods and test them</a:t>
            </a:r>
          </a:p>
          <a:p>
            <a:endParaRPr lang="en-US" baseline="0" dirty="0" smtClean="0"/>
          </a:p>
          <a:p>
            <a:r>
              <a:rPr lang="en-US" baseline="0" dirty="0" smtClean="0"/>
              <a:t>LB metadata injection is normal</a:t>
            </a:r>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28</a:t>
            </a:fld>
            <a:endParaRPr lang="en-US"/>
          </a:p>
        </p:txBody>
      </p:sp>
    </p:spTree>
    <p:extLst>
      <p:ext uri="{BB962C8B-B14F-4D97-AF65-F5344CB8AC3E}">
        <p14:creationId xmlns:p14="http://schemas.microsoft.com/office/powerpoint/2010/main" val="34584024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Animation</a:t>
            </a:r>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3</a:t>
            </a:fld>
            <a:endParaRPr lang="en-US"/>
          </a:p>
        </p:txBody>
      </p:sp>
    </p:spTree>
    <p:extLst>
      <p:ext uri="{BB962C8B-B14F-4D97-AF65-F5344CB8AC3E}">
        <p14:creationId xmlns:p14="http://schemas.microsoft.com/office/powerpoint/2010/main" val="2954937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Define workload</a:t>
            </a:r>
          </a:p>
          <a:p>
            <a:r>
              <a:rPr lang="en-US" dirty="0" smtClean="0"/>
              <a:t>If</a:t>
            </a:r>
            <a:r>
              <a:rPr lang="en-US" baseline="0" dirty="0" smtClean="0"/>
              <a:t> workload change detected, that’s the root cause</a:t>
            </a:r>
          </a:p>
          <a:p>
            <a:r>
              <a:rPr lang="en-US" baseline="0" dirty="0" smtClean="0"/>
              <a:t>Discuss citation</a:t>
            </a:r>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30</a:t>
            </a:fld>
            <a:endParaRPr lang="en-US"/>
          </a:p>
        </p:txBody>
      </p:sp>
    </p:spTree>
    <p:extLst>
      <p:ext uri="{BB962C8B-B14F-4D97-AF65-F5344CB8AC3E}">
        <p14:creationId xmlns:p14="http://schemas.microsoft.com/office/powerpoint/2010/main" val="12185354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Handles</a:t>
            </a:r>
            <a:r>
              <a:rPr lang="en-US" baseline="0" dirty="0" smtClean="0"/>
              <a:t> </a:t>
            </a:r>
            <a:r>
              <a:rPr lang="en-US" baseline="0" dirty="0" err="1" smtClean="0"/>
              <a:t>multicolinearity</a:t>
            </a:r>
            <a:endParaRPr lang="en-US" baseline="0" dirty="0" smtClean="0"/>
          </a:p>
          <a:p>
            <a:r>
              <a:rPr lang="en-US" baseline="0" dirty="0" smtClean="0"/>
              <a:t>Looks for most variance</a:t>
            </a:r>
          </a:p>
          <a:p>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31</a:t>
            </a:fld>
            <a:endParaRPr lang="en-US"/>
          </a:p>
        </p:txBody>
      </p:sp>
    </p:spTree>
    <p:extLst>
      <p:ext uri="{BB962C8B-B14F-4D97-AF65-F5344CB8AC3E}">
        <p14:creationId xmlns:p14="http://schemas.microsoft.com/office/powerpoint/2010/main" val="6407351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Looks for most deviant (outliers)</a:t>
            </a:r>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32</a:t>
            </a:fld>
            <a:endParaRPr lang="en-US"/>
          </a:p>
        </p:txBody>
      </p:sp>
    </p:spTree>
    <p:extLst>
      <p:ext uri="{BB962C8B-B14F-4D97-AF65-F5344CB8AC3E}">
        <p14:creationId xmlns:p14="http://schemas.microsoft.com/office/powerpoint/2010/main" val="11764777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Query == invocation</a:t>
            </a:r>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33</a:t>
            </a:fld>
            <a:endParaRPr lang="en-US"/>
          </a:p>
        </p:txBody>
      </p:sp>
    </p:spTree>
    <p:extLst>
      <p:ext uri="{BB962C8B-B14F-4D97-AF65-F5344CB8AC3E}">
        <p14:creationId xmlns:p14="http://schemas.microsoft.com/office/powerpoint/2010/main" val="26482081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Anomalies are “only” detected from the apps in faulty node</a:t>
            </a:r>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34</a:t>
            </a:fld>
            <a:endParaRPr lang="en-US"/>
          </a:p>
        </p:txBody>
      </p:sp>
    </p:spTree>
    <p:extLst>
      <p:ext uri="{BB962C8B-B14F-4D97-AF65-F5344CB8AC3E}">
        <p14:creationId xmlns:p14="http://schemas.microsoft.com/office/powerpoint/2010/main" val="33498226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Diagnosis can be performed after the fact</a:t>
            </a:r>
          </a:p>
          <a:p>
            <a:r>
              <a:rPr lang="en-US" dirty="0" smtClean="0"/>
              <a:t>Don’t want to perform heavy ops at runtime</a:t>
            </a:r>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36</a:t>
            </a:fld>
            <a:endParaRPr lang="en-US"/>
          </a:p>
        </p:txBody>
      </p:sp>
    </p:spTree>
    <p:extLst>
      <p:ext uri="{BB962C8B-B14F-4D97-AF65-F5344CB8AC3E}">
        <p14:creationId xmlns:p14="http://schemas.microsoft.com/office/powerpoint/2010/main" val="5915453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the beginning of this presentation we posed</a:t>
            </a:r>
            <a:r>
              <a:rPr lang="en-US" baseline="0" dirty="0" smtClean="0"/>
              <a:t> the question, whether it is possible to implement efficient, automated governance in cloud platforms in order to achieve administrative conformance, developer best practices and performance SLOs.</a:t>
            </a:r>
          </a:p>
          <a:p>
            <a:r>
              <a:rPr lang="en-US" baseline="0" dirty="0" smtClean="0"/>
              <a:t>What we have found in our research is that efficient and automated governance is not only feasible, but also highly effective at achieving these 3 goals in cloud platforms.</a:t>
            </a:r>
          </a:p>
          <a:p>
            <a:r>
              <a:rPr lang="en-US" baseline="0" dirty="0" smtClean="0"/>
              <a:t>We also learned that governance can be implemented in cloud platforms that already exist. At no point, we had to build our own cloud platform from the scratch to validate our work. We were always able to integrate our governance mechanisms with existing production cloud platforms like App Engine and </a:t>
            </a:r>
            <a:r>
              <a:rPr lang="en-US" baseline="0" dirty="0" err="1" smtClean="0"/>
              <a:t>AppScale</a:t>
            </a:r>
            <a:r>
              <a:rPr lang="en-US" baseline="0" dirty="0" smtClean="0"/>
              <a:t>.</a:t>
            </a:r>
          </a:p>
          <a:p>
            <a:r>
              <a:rPr lang="en-US" baseline="0" dirty="0" smtClean="0"/>
              <a:t>What this means is that features like policy enforcement, SLO prediction and performance debugging can be supported in the cloud without the application developer from having to do anything extra, or them having to use any third party tools.</a:t>
            </a:r>
          </a:p>
          <a:p>
            <a:r>
              <a:rPr lang="en-US" baseline="0" dirty="0" smtClean="0"/>
              <a:t>Therefore we think that our findings will drive cloud providers to improve their cloud platform implementations, and provide more feature rich, and more competitive offerings to their user communities. </a:t>
            </a:r>
          </a:p>
          <a:p>
            <a:r>
              <a:rPr lang="en-US" baseline="0" dirty="0" smtClean="0"/>
              <a:t>That would in turns make cloud platforms more user-friendly and more dependable for application developers, and more maintainable for cloud providers.</a:t>
            </a:r>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39</a:t>
            </a:fld>
            <a:endParaRPr lang="en-US"/>
          </a:p>
        </p:txBody>
      </p:sp>
    </p:spTree>
    <p:extLst>
      <p:ext uri="{BB962C8B-B14F-4D97-AF65-F5344CB8AC3E}">
        <p14:creationId xmlns:p14="http://schemas.microsoft.com/office/powerpoint/2010/main" val="271974270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Outlier at t</a:t>
            </a:r>
            <a:r>
              <a:rPr lang="en-US" baseline="0" dirty="0" smtClean="0"/>
              <a:t> = 101 detected as a Level Shift (LS).</a:t>
            </a:r>
            <a:endParaRPr lang="en-US" dirty="0"/>
          </a:p>
        </p:txBody>
      </p:sp>
      <p:sp>
        <p:nvSpPr>
          <p:cNvPr id="4" name="Slide Number Placeholder 3"/>
          <p:cNvSpPr>
            <a:spLocks noGrp="1"/>
          </p:cNvSpPr>
          <p:nvPr>
            <p:ph type="sldNum" sz="quarter" idx="10"/>
          </p:nvPr>
        </p:nvSpPr>
        <p:spPr/>
        <p:txBody>
          <a:bodyPr/>
          <a:lstStyle/>
          <a:p>
            <a:fld id="{F7278AEC-EE64-7842-B08E-D93D33560D10}" type="slidenum">
              <a:rPr lang="en-US" smtClean="0"/>
              <a:t>51</a:t>
            </a:fld>
            <a:endParaRPr lang="en-US"/>
          </a:p>
        </p:txBody>
      </p:sp>
    </p:spTree>
    <p:extLst>
      <p:ext uri="{BB962C8B-B14F-4D97-AF65-F5344CB8AC3E}">
        <p14:creationId xmlns:p14="http://schemas.microsoft.com/office/powerpoint/2010/main" val="34041547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6E605815-6331-9444-B06E-921213318926}" type="slidenum">
              <a:rPr lang="en-US" smtClean="0"/>
              <a:t>54</a:t>
            </a:fld>
            <a:endParaRPr lang="en-US"/>
          </a:p>
        </p:txBody>
      </p:sp>
    </p:spTree>
    <p:extLst>
      <p:ext uri="{BB962C8B-B14F-4D97-AF65-F5344CB8AC3E}">
        <p14:creationId xmlns:p14="http://schemas.microsoft.com/office/powerpoint/2010/main" val="38773293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55</a:t>
            </a:fld>
            <a:endParaRPr lang="en-US"/>
          </a:p>
        </p:txBody>
      </p:sp>
    </p:spTree>
    <p:extLst>
      <p:ext uri="{BB962C8B-B14F-4D97-AF65-F5344CB8AC3E}">
        <p14:creationId xmlns:p14="http://schemas.microsoft.com/office/powerpoint/2010/main" val="25277946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Challenge Number</a:t>
            </a:r>
          </a:p>
          <a:p>
            <a:r>
              <a:rPr lang="en-US" dirty="0" smtClean="0"/>
              <a:t>Don</a:t>
            </a:r>
            <a:r>
              <a:rPr lang="uk-UA" dirty="0" smtClean="0"/>
              <a:t>’</a:t>
            </a:r>
            <a:r>
              <a:rPr lang="en-US" dirty="0" smtClean="0"/>
              <a:t>t</a:t>
            </a:r>
            <a:r>
              <a:rPr lang="en-US" baseline="0" dirty="0" smtClean="0"/>
              <a:t> use “Cannot”</a:t>
            </a:r>
            <a:endParaRPr lang="en-US" dirty="0" smtClean="0"/>
          </a:p>
          <a:p>
            <a:r>
              <a:rPr lang="en-US" dirty="0" smtClean="0"/>
              <a:t>Good news, bad news scenario</a:t>
            </a:r>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4</a:t>
            </a:fld>
            <a:endParaRPr lang="en-US"/>
          </a:p>
        </p:txBody>
      </p:sp>
    </p:spTree>
    <p:extLst>
      <p:ext uri="{BB962C8B-B14F-4D97-AF65-F5344CB8AC3E}">
        <p14:creationId xmlns:p14="http://schemas.microsoft.com/office/powerpoint/2010/main" val="97765000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Why bounds? To form SLAs</a:t>
            </a:r>
          </a:p>
          <a:p>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56</a:t>
            </a:fld>
            <a:endParaRPr lang="en-US"/>
          </a:p>
        </p:txBody>
      </p:sp>
    </p:spTree>
    <p:extLst>
      <p:ext uri="{BB962C8B-B14F-4D97-AF65-F5344CB8AC3E}">
        <p14:creationId xmlns:p14="http://schemas.microsoft.com/office/powerpoint/2010/main" val="8003959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57</a:t>
            </a:fld>
            <a:endParaRPr lang="en-US"/>
          </a:p>
        </p:txBody>
      </p:sp>
    </p:spTree>
    <p:extLst>
      <p:ext uri="{BB962C8B-B14F-4D97-AF65-F5344CB8AC3E}">
        <p14:creationId xmlns:p14="http://schemas.microsoft.com/office/powerpoint/2010/main" val="577673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Cloud cannot guarantee the response time of applications</a:t>
            </a:r>
          </a:p>
          <a:p>
            <a:r>
              <a:rPr lang="en-US" dirty="0" smtClean="0"/>
              <a:t>Cloud provider doesn’t write the</a:t>
            </a:r>
            <a:r>
              <a:rPr lang="en-US" baseline="0" dirty="0" smtClean="0"/>
              <a:t> applications</a:t>
            </a:r>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5</a:t>
            </a:fld>
            <a:endParaRPr lang="en-US"/>
          </a:p>
        </p:txBody>
      </p:sp>
    </p:spTree>
    <p:extLst>
      <p:ext uri="{BB962C8B-B14F-4D97-AF65-F5344CB8AC3E}">
        <p14:creationId xmlns:p14="http://schemas.microsoft.com/office/powerpoint/2010/main" val="8303822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Don’t mention SLOs here</a:t>
            </a:r>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6</a:t>
            </a:fld>
            <a:endParaRPr lang="en-US"/>
          </a:p>
        </p:txBody>
      </p:sp>
    </p:spTree>
    <p:extLst>
      <p:ext uri="{BB962C8B-B14F-4D97-AF65-F5344CB8AC3E}">
        <p14:creationId xmlns:p14="http://schemas.microsoft.com/office/powerpoint/2010/main" val="6754219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7</a:t>
            </a:fld>
            <a:endParaRPr lang="en-US"/>
          </a:p>
        </p:txBody>
      </p:sp>
    </p:spTree>
    <p:extLst>
      <p:ext uri="{BB962C8B-B14F-4D97-AF65-F5344CB8AC3E}">
        <p14:creationId xmlns:p14="http://schemas.microsoft.com/office/powerpoint/2010/main" val="36937815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Can we enforce design-time governance on web applications developed for a given cloud platform so as to ensure proper versioning, dependency management and conformance to other developer best practices, and also enforce run-time governance on them so as to automatically determine the expected runtime performance of the applications, detect SLA violations and detect performance anomalies and perform root cause analysis, with minimal developer intervention and no invasive instrumentation on the applications?</a:t>
            </a:r>
          </a:p>
          <a:p>
            <a:endParaRPr lang="en-US" dirty="0" smtClean="0"/>
          </a:p>
          <a:p>
            <a:endParaRPr lang="en-US" dirty="0" smtClean="0"/>
          </a:p>
          <a:p>
            <a:endParaRPr lang="en-US" dirty="0"/>
          </a:p>
          <a:p>
            <a:r>
              <a:rPr lang="en-US" dirty="0"/>
              <a:t>----- Meeting Notes (4/14/16 14:44) -----</a:t>
            </a:r>
          </a:p>
          <a:p>
            <a:r>
              <a:rPr lang="en-US" dirty="0"/>
              <a:t>can we define and enforce efficient policies that govern administrative conformance, developer best practices, and performance objectives through automated analysis and diagnostics for cloud applications?</a:t>
            </a:r>
          </a:p>
          <a:p>
            <a:r>
              <a:rPr lang="en-US" dirty="0"/>
              <a:t>- governance</a:t>
            </a:r>
          </a:p>
          <a:p>
            <a:r>
              <a:rPr lang="en-US" dirty="0"/>
              <a:t>- automated</a:t>
            </a:r>
          </a:p>
          <a:p>
            <a:r>
              <a:rPr lang="en-US" dirty="0"/>
              <a:t>- efficient: non-invasive, simple, productivity enhancing</a:t>
            </a:r>
          </a:p>
        </p:txBody>
      </p:sp>
      <p:sp>
        <p:nvSpPr>
          <p:cNvPr id="4" name="Slide Number Placeholder 3"/>
          <p:cNvSpPr>
            <a:spLocks noGrp="1"/>
          </p:cNvSpPr>
          <p:nvPr>
            <p:ph type="sldNum" sz="quarter" idx="10"/>
          </p:nvPr>
        </p:nvSpPr>
        <p:spPr/>
        <p:txBody>
          <a:bodyPr/>
          <a:lstStyle/>
          <a:p>
            <a:fld id="{6E605815-6331-9444-B06E-921213318926}" type="slidenum">
              <a:rPr lang="en-US" smtClean="0"/>
              <a:t>8</a:t>
            </a:fld>
            <a:endParaRPr lang="en-US"/>
          </a:p>
        </p:txBody>
      </p:sp>
    </p:spTree>
    <p:extLst>
      <p:ext uri="{BB962C8B-B14F-4D97-AF65-F5344CB8AC3E}">
        <p14:creationId xmlns:p14="http://schemas.microsoft.com/office/powerpoint/2010/main" val="8012492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PaaS</a:t>
            </a:r>
            <a:r>
              <a:rPr lang="en-US" dirty="0" smtClean="0"/>
              <a:t> in the title</a:t>
            </a:r>
          </a:p>
          <a:p>
            <a:r>
              <a:rPr lang="en-US" dirty="0" err="1" smtClean="0"/>
              <a:t>PaaS</a:t>
            </a:r>
            <a:r>
              <a:rPr lang="en-US" dirty="0" smtClean="0"/>
              <a:t> Kernel Services</a:t>
            </a:r>
          </a:p>
          <a:p>
            <a:r>
              <a:rPr lang="en-US" dirty="0" smtClean="0"/>
              <a:t>SDK provides a uniform way to access kernel</a:t>
            </a:r>
            <a:r>
              <a:rPr lang="en-US" baseline="0" dirty="0" smtClean="0"/>
              <a:t> services.</a:t>
            </a:r>
          </a:p>
          <a:p>
            <a:r>
              <a:rPr lang="en-US" baseline="0" dirty="0" smtClean="0"/>
              <a:t>SDK is used when both developing and executing</a:t>
            </a:r>
          </a:p>
          <a:p>
            <a:r>
              <a:rPr lang="en-US" baseline="0" dirty="0" smtClean="0"/>
              <a:t>Example kernel services (icons)</a:t>
            </a:r>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10</a:t>
            </a:fld>
            <a:endParaRPr lang="en-US"/>
          </a:p>
        </p:txBody>
      </p:sp>
    </p:spTree>
    <p:extLst>
      <p:ext uri="{BB962C8B-B14F-4D97-AF65-F5344CB8AC3E}">
        <p14:creationId xmlns:p14="http://schemas.microsoft.com/office/powerpoint/2010/main" val="12349159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Eager stands for</a:t>
            </a:r>
            <a:r>
              <a:rPr lang="is-IS" dirty="0" smtClean="0"/>
              <a:t>…</a:t>
            </a:r>
          </a:p>
          <a:p>
            <a:r>
              <a:rPr lang="is-IS" dirty="0" smtClean="0"/>
              <a:t>Built right into the PaaS cloud, providing governance as</a:t>
            </a:r>
            <a:r>
              <a:rPr lang="is-IS" baseline="0" dirty="0" smtClean="0"/>
              <a:t> a native feature (like another basic service provided by the cloud)</a:t>
            </a:r>
          </a:p>
          <a:p>
            <a:r>
              <a:rPr lang="is-IS" baseline="0" dirty="0" smtClean="0"/>
              <a:t>Provides fine grained control – can enforce policies on applications, or their individual APIs</a:t>
            </a:r>
          </a:p>
          <a:p>
            <a:r>
              <a:rPr lang="is-IS" baseline="0" dirty="0" smtClean="0"/>
              <a:t>Deployment-time enforcement providing low overhead during runtime and fail fast semantics</a:t>
            </a:r>
          </a:p>
          <a:p>
            <a:endParaRPr lang="en-US" dirty="0"/>
          </a:p>
        </p:txBody>
      </p:sp>
      <p:sp>
        <p:nvSpPr>
          <p:cNvPr id="4" name="Slide Number Placeholder 3"/>
          <p:cNvSpPr>
            <a:spLocks noGrp="1"/>
          </p:cNvSpPr>
          <p:nvPr>
            <p:ph type="sldNum" sz="quarter" idx="10"/>
          </p:nvPr>
        </p:nvSpPr>
        <p:spPr/>
        <p:txBody>
          <a:bodyPr/>
          <a:lstStyle/>
          <a:p>
            <a:fld id="{6E605815-6331-9444-B06E-921213318926}" type="slidenum">
              <a:rPr lang="en-US" smtClean="0"/>
              <a:t>12</a:t>
            </a:fld>
            <a:endParaRPr lang="en-US"/>
          </a:p>
        </p:txBody>
      </p:sp>
    </p:spTree>
    <p:extLst>
      <p:ext uri="{BB962C8B-B14F-4D97-AF65-F5344CB8AC3E}">
        <p14:creationId xmlns:p14="http://schemas.microsoft.com/office/powerpoint/2010/main" val="2901454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EE520D6-1199-3C41-9A6A-AA3E2C6DD588}" type="datetime1">
              <a:rPr lang="en-US" smtClean="0"/>
              <a:t>11/29/16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55116-B387-CD40-9D82-4279FFF17F28}" type="slidenum">
              <a:rPr lang="en-US" smtClean="0"/>
              <a:t>‹#›</a:t>
            </a:fld>
            <a:endParaRPr lang="en-US"/>
          </a:p>
        </p:txBody>
      </p:sp>
    </p:spTree>
    <p:extLst>
      <p:ext uri="{BB962C8B-B14F-4D97-AF65-F5344CB8AC3E}">
        <p14:creationId xmlns:p14="http://schemas.microsoft.com/office/powerpoint/2010/main" val="26216831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DE2AD85-55B3-6D40-8E45-4897033CE78D}" type="datetime1">
              <a:rPr lang="en-US" smtClean="0"/>
              <a:t>11/29/16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55116-B387-CD40-9D82-4279FFF17F28}" type="slidenum">
              <a:rPr lang="en-US" smtClean="0"/>
              <a:t>‹#›</a:t>
            </a:fld>
            <a:endParaRPr lang="en-US"/>
          </a:p>
        </p:txBody>
      </p:sp>
    </p:spTree>
    <p:extLst>
      <p:ext uri="{BB962C8B-B14F-4D97-AF65-F5344CB8AC3E}">
        <p14:creationId xmlns:p14="http://schemas.microsoft.com/office/powerpoint/2010/main" val="27203149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B6E2D90-BDC5-EC4E-97C9-9EBA924F9C2A}" type="datetime1">
              <a:rPr lang="en-US" smtClean="0"/>
              <a:t>11/29/16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55116-B387-CD40-9D82-4279FFF17F28}" type="slidenum">
              <a:rPr lang="en-US" smtClean="0"/>
              <a:t>‹#›</a:t>
            </a:fld>
            <a:endParaRPr lang="en-US"/>
          </a:p>
        </p:txBody>
      </p:sp>
    </p:spTree>
    <p:extLst>
      <p:ext uri="{BB962C8B-B14F-4D97-AF65-F5344CB8AC3E}">
        <p14:creationId xmlns:p14="http://schemas.microsoft.com/office/powerpoint/2010/main" val="27243278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C02FE2B-B967-F44C-97BF-619FFF540275}" type="datetime1">
              <a:rPr lang="en-US" smtClean="0"/>
              <a:t>11/29/16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55116-B387-CD40-9D82-4279FFF17F28}" type="slidenum">
              <a:rPr lang="en-US" smtClean="0"/>
              <a:t>‹#›</a:t>
            </a:fld>
            <a:endParaRPr lang="en-US"/>
          </a:p>
        </p:txBody>
      </p:sp>
    </p:spTree>
    <p:extLst>
      <p:ext uri="{BB962C8B-B14F-4D97-AF65-F5344CB8AC3E}">
        <p14:creationId xmlns:p14="http://schemas.microsoft.com/office/powerpoint/2010/main" val="3871274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E0BEB10-3E92-1544-85E8-C96C20A337CE}" type="datetime1">
              <a:rPr lang="en-US" smtClean="0"/>
              <a:t>11/29/16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55116-B387-CD40-9D82-4279FFF17F28}" type="slidenum">
              <a:rPr lang="en-US" smtClean="0"/>
              <a:t>‹#›</a:t>
            </a:fld>
            <a:endParaRPr lang="en-US"/>
          </a:p>
        </p:txBody>
      </p:sp>
    </p:spTree>
    <p:extLst>
      <p:ext uri="{BB962C8B-B14F-4D97-AF65-F5344CB8AC3E}">
        <p14:creationId xmlns:p14="http://schemas.microsoft.com/office/powerpoint/2010/main" val="21514302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75FB051-8E54-8E49-8432-E38A630FF054}" type="datetime1">
              <a:rPr lang="en-US" smtClean="0"/>
              <a:t>11/29/16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755116-B387-CD40-9D82-4279FFF17F28}" type="slidenum">
              <a:rPr lang="en-US" smtClean="0"/>
              <a:t>‹#›</a:t>
            </a:fld>
            <a:endParaRPr lang="en-US"/>
          </a:p>
        </p:txBody>
      </p:sp>
    </p:spTree>
    <p:extLst>
      <p:ext uri="{BB962C8B-B14F-4D97-AF65-F5344CB8AC3E}">
        <p14:creationId xmlns:p14="http://schemas.microsoft.com/office/powerpoint/2010/main" val="29019069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BA679C2-08DD-074B-9C48-B348A1DFA775}" type="datetime1">
              <a:rPr lang="en-US" smtClean="0"/>
              <a:t>11/29/16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4755116-B387-CD40-9D82-4279FFF17F28}" type="slidenum">
              <a:rPr lang="en-US" smtClean="0"/>
              <a:t>‹#›</a:t>
            </a:fld>
            <a:endParaRPr lang="en-US"/>
          </a:p>
        </p:txBody>
      </p:sp>
    </p:spTree>
    <p:extLst>
      <p:ext uri="{BB962C8B-B14F-4D97-AF65-F5344CB8AC3E}">
        <p14:creationId xmlns:p14="http://schemas.microsoft.com/office/powerpoint/2010/main" val="7879545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8F829F-F712-8745-AC98-41D32B363003}" type="datetime1">
              <a:rPr lang="en-US" smtClean="0"/>
              <a:t>11/29/16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4755116-B387-CD40-9D82-4279FFF17F28}" type="slidenum">
              <a:rPr lang="en-US" smtClean="0"/>
              <a:t>‹#›</a:t>
            </a:fld>
            <a:endParaRPr lang="en-US"/>
          </a:p>
        </p:txBody>
      </p:sp>
    </p:spTree>
    <p:extLst>
      <p:ext uri="{BB962C8B-B14F-4D97-AF65-F5344CB8AC3E}">
        <p14:creationId xmlns:p14="http://schemas.microsoft.com/office/powerpoint/2010/main" val="29304352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7766C51-9295-BA4E-9CC5-B913E9ED7975}" type="datetime1">
              <a:rPr lang="en-US" smtClean="0"/>
              <a:t>11/29/16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4755116-B387-CD40-9D82-4279FFF17F28}" type="slidenum">
              <a:rPr lang="en-US" smtClean="0"/>
              <a:t>‹#›</a:t>
            </a:fld>
            <a:endParaRPr lang="en-US"/>
          </a:p>
        </p:txBody>
      </p:sp>
    </p:spTree>
    <p:extLst>
      <p:ext uri="{BB962C8B-B14F-4D97-AF65-F5344CB8AC3E}">
        <p14:creationId xmlns:p14="http://schemas.microsoft.com/office/powerpoint/2010/main" val="39441141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CC74353-384D-7548-8376-5A6CDDA54B35}" type="datetime1">
              <a:rPr lang="en-US" smtClean="0"/>
              <a:t>11/29/16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755116-B387-CD40-9D82-4279FFF17F28}" type="slidenum">
              <a:rPr lang="en-US" smtClean="0"/>
              <a:t>‹#›</a:t>
            </a:fld>
            <a:endParaRPr lang="en-US"/>
          </a:p>
        </p:txBody>
      </p:sp>
    </p:spTree>
    <p:extLst>
      <p:ext uri="{BB962C8B-B14F-4D97-AF65-F5344CB8AC3E}">
        <p14:creationId xmlns:p14="http://schemas.microsoft.com/office/powerpoint/2010/main" val="41876748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2E0EE9-0FD5-A04C-8EF0-F3BFD9ED0CEF}" type="datetime1">
              <a:rPr lang="en-US" smtClean="0"/>
              <a:t>11/29/16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755116-B387-CD40-9D82-4279FFF17F28}" type="slidenum">
              <a:rPr lang="en-US" smtClean="0"/>
              <a:t>‹#›</a:t>
            </a:fld>
            <a:endParaRPr lang="en-US"/>
          </a:p>
        </p:txBody>
      </p:sp>
    </p:spTree>
    <p:extLst>
      <p:ext uri="{BB962C8B-B14F-4D97-AF65-F5344CB8AC3E}">
        <p14:creationId xmlns:p14="http://schemas.microsoft.com/office/powerpoint/2010/main" val="103576998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05DCBF9-A63F-9B48-BC2B-98F6B05BC7B3}" type="datetime1">
              <a:rPr lang="en-US" smtClean="0"/>
              <a:t>11/29/16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755116-B387-CD40-9D82-4279FFF17F28}" type="slidenum">
              <a:rPr lang="en-US" smtClean="0"/>
              <a:t>‹#›</a:t>
            </a:fld>
            <a:endParaRPr lang="en-US"/>
          </a:p>
        </p:txBody>
      </p:sp>
    </p:spTree>
    <p:extLst>
      <p:ext uri="{BB962C8B-B14F-4D97-AF65-F5344CB8AC3E}">
        <p14:creationId xmlns:p14="http://schemas.microsoft.com/office/powerpoint/2010/main" val="25444445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33.png"/><Relationship Id="rId4" Type="http://schemas.openxmlformats.org/officeDocument/2006/relationships/image" Target="../media/image34.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3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3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4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4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9" Type="http://schemas.openxmlformats.org/officeDocument/2006/relationships/image" Target="../media/image11.png"/><Relationship Id="rId20" Type="http://schemas.openxmlformats.org/officeDocument/2006/relationships/image" Target="../media/image22.png"/><Relationship Id="rId21" Type="http://schemas.openxmlformats.org/officeDocument/2006/relationships/image" Target="../media/image23.png"/><Relationship Id="rId22" Type="http://schemas.openxmlformats.org/officeDocument/2006/relationships/image" Target="../media/image24.png"/><Relationship Id="rId23" Type="http://schemas.openxmlformats.org/officeDocument/2006/relationships/image" Target="../media/image25.png"/><Relationship Id="rId24" Type="http://schemas.openxmlformats.org/officeDocument/2006/relationships/image" Target="../media/image26.png"/><Relationship Id="rId25" Type="http://schemas.openxmlformats.org/officeDocument/2006/relationships/image" Target="../media/image27.png"/><Relationship Id="rId10" Type="http://schemas.openxmlformats.org/officeDocument/2006/relationships/image" Target="../media/image12.png"/><Relationship Id="rId11" Type="http://schemas.openxmlformats.org/officeDocument/2006/relationships/image" Target="../media/image13.png"/><Relationship Id="rId12" Type="http://schemas.openxmlformats.org/officeDocument/2006/relationships/image" Target="../media/image14.jpg"/><Relationship Id="rId13" Type="http://schemas.openxmlformats.org/officeDocument/2006/relationships/image" Target="../media/image15.png"/><Relationship Id="rId14" Type="http://schemas.openxmlformats.org/officeDocument/2006/relationships/image" Target="../media/image16.jpg"/><Relationship Id="rId15" Type="http://schemas.openxmlformats.org/officeDocument/2006/relationships/image" Target="../media/image17.jpg"/><Relationship Id="rId16" Type="http://schemas.openxmlformats.org/officeDocument/2006/relationships/image" Target="../media/image18.jpg"/><Relationship Id="rId17" Type="http://schemas.openxmlformats.org/officeDocument/2006/relationships/image" Target="../media/image19.png"/><Relationship Id="rId18" Type="http://schemas.openxmlformats.org/officeDocument/2006/relationships/image" Target="../media/image20.png"/><Relationship Id="rId19"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3.xml.rels><?xml version="1.0" encoding="UTF-8" standalone="yes"?>
<Relationships xmlns="http://schemas.openxmlformats.org/package/2006/relationships"><Relationship Id="rId3" Type="http://schemas.openxmlformats.org/officeDocument/2006/relationships/image" Target="../media/image43.emf"/><Relationship Id="rId4" Type="http://schemas.openxmlformats.org/officeDocument/2006/relationships/image" Target="../media/image44.emf"/><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45.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6.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4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8.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8.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appscale.com" TargetMode="External"/><Relationship Id="rId3" Type="http://schemas.openxmlformats.org/officeDocument/2006/relationships/image" Target="../media/image4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0.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53.em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4.e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6.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30.png"/><Relationship Id="rId5" Type="http://schemas.openxmlformats.org/officeDocument/2006/relationships/image" Target="../media/image31.png"/><Relationship Id="rId6" Type="http://schemas.openxmlformats.org/officeDocument/2006/relationships/image" Target="../media/image32.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1076325"/>
            <a:ext cx="7772400" cy="1470025"/>
          </a:xfrm>
        </p:spPr>
        <p:txBody>
          <a:bodyPr>
            <a:normAutofit fontScale="90000"/>
          </a:bodyPr>
          <a:lstStyle/>
          <a:p>
            <a:r>
              <a:rPr lang="en-US" sz="5400" b="1" dirty="0" smtClean="0"/>
              <a:t>Governance of Cloud-hosted Web Applications</a:t>
            </a:r>
            <a:endParaRPr lang="en-US" sz="5400" b="1" dirty="0"/>
          </a:p>
        </p:txBody>
      </p:sp>
      <p:sp>
        <p:nvSpPr>
          <p:cNvPr id="5" name="Subtitle 4"/>
          <p:cNvSpPr>
            <a:spLocks noGrp="1"/>
          </p:cNvSpPr>
          <p:nvPr>
            <p:ph type="subTitle" idx="1"/>
          </p:nvPr>
        </p:nvSpPr>
        <p:spPr>
          <a:xfrm>
            <a:off x="1371600" y="2571750"/>
            <a:ext cx="6400800" cy="3511550"/>
          </a:xfrm>
        </p:spPr>
        <p:txBody>
          <a:bodyPr>
            <a:normAutofit lnSpcReduction="10000"/>
          </a:bodyPr>
          <a:lstStyle/>
          <a:p>
            <a:r>
              <a:rPr lang="en-US" sz="2800" dirty="0" smtClean="0"/>
              <a:t>Dissertation by Hiranya Jayathilaka</a:t>
            </a:r>
          </a:p>
          <a:p>
            <a:r>
              <a:rPr lang="en-US" sz="2000" dirty="0" smtClean="0"/>
              <a:t>12/02/2016</a:t>
            </a:r>
          </a:p>
          <a:p>
            <a:endParaRPr lang="en-US" dirty="0" smtClean="0"/>
          </a:p>
          <a:p>
            <a:endParaRPr lang="en-US" dirty="0"/>
          </a:p>
          <a:p>
            <a:r>
              <a:rPr lang="en-US" sz="2000" dirty="0" smtClean="0"/>
              <a:t>- PhD Committee -</a:t>
            </a:r>
          </a:p>
          <a:p>
            <a:r>
              <a:rPr lang="en-US" sz="2000" dirty="0" smtClean="0"/>
              <a:t>Dr. Chandra </a:t>
            </a:r>
            <a:r>
              <a:rPr lang="en-US" sz="2000" dirty="0" err="1" smtClean="0"/>
              <a:t>Krintz</a:t>
            </a:r>
            <a:r>
              <a:rPr lang="en-US" sz="2000" dirty="0" smtClean="0"/>
              <a:t> (Chair)</a:t>
            </a:r>
          </a:p>
          <a:p>
            <a:r>
              <a:rPr lang="en-US" sz="2000" dirty="0" smtClean="0"/>
              <a:t>Dr. Rich </a:t>
            </a:r>
            <a:r>
              <a:rPr lang="en-US" sz="2000" dirty="0" err="1" smtClean="0"/>
              <a:t>Wolski</a:t>
            </a:r>
            <a:endParaRPr lang="en-US" sz="2000" dirty="0" smtClean="0"/>
          </a:p>
          <a:p>
            <a:r>
              <a:rPr lang="en-US" sz="2000" dirty="0" smtClean="0"/>
              <a:t>Dr. </a:t>
            </a:r>
            <a:r>
              <a:rPr lang="en-US" sz="2000" dirty="0" err="1" smtClean="0"/>
              <a:t>Tevfik</a:t>
            </a:r>
            <a:r>
              <a:rPr lang="en-US" sz="2000" dirty="0" smtClean="0"/>
              <a:t> </a:t>
            </a:r>
            <a:r>
              <a:rPr lang="en-US" sz="2000" dirty="0" err="1" smtClean="0"/>
              <a:t>Bultan</a:t>
            </a:r>
            <a:endParaRPr lang="en-US" sz="2000" dirty="0"/>
          </a:p>
        </p:txBody>
      </p:sp>
      <p:pic>
        <p:nvPicPr>
          <p:cNvPr id="6" name="Picture 5" descr="racelab_logo.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15100" y="5663045"/>
            <a:ext cx="2628900" cy="1194955"/>
          </a:xfrm>
          <a:prstGeom prst="rect">
            <a:avLst/>
          </a:prstGeom>
        </p:spPr>
      </p:pic>
      <p:sp>
        <p:nvSpPr>
          <p:cNvPr id="2" name="Slide Number Placeholder 1"/>
          <p:cNvSpPr>
            <a:spLocks noGrp="1"/>
          </p:cNvSpPr>
          <p:nvPr>
            <p:ph type="sldNum" sz="quarter" idx="12"/>
          </p:nvPr>
        </p:nvSpPr>
        <p:spPr/>
        <p:txBody>
          <a:bodyPr/>
          <a:lstStyle/>
          <a:p>
            <a:fld id="{D4755116-B387-CD40-9D82-4279FFF17F28}" type="slidenum">
              <a:rPr lang="en-US" smtClean="0"/>
              <a:t>1</a:t>
            </a:fld>
            <a:endParaRPr lang="en-US"/>
          </a:p>
        </p:txBody>
      </p:sp>
    </p:spTree>
    <p:extLst>
      <p:ext uri="{BB962C8B-B14F-4D97-AF65-F5344CB8AC3E}">
        <p14:creationId xmlns:p14="http://schemas.microsoft.com/office/powerpoint/2010/main" val="314537806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Cloud Platform-as-a-</a:t>
            </a:r>
            <a:r>
              <a:rPr lang="en-US" dirty="0" smtClean="0"/>
              <a:t>Service (</a:t>
            </a:r>
            <a:r>
              <a:rPr lang="en-US" dirty="0" err="1" smtClean="0"/>
              <a:t>PaaS</a:t>
            </a:r>
            <a:r>
              <a:rPr lang="en-US" dirty="0" smtClean="0"/>
              <a:t>)</a:t>
            </a:r>
            <a:endParaRPr lang="en-US" dirty="0"/>
          </a:p>
        </p:txBody>
      </p:sp>
      <p:sp>
        <p:nvSpPr>
          <p:cNvPr id="3" name="Content Placeholder 2"/>
          <p:cNvSpPr>
            <a:spLocks noGrp="1"/>
          </p:cNvSpPr>
          <p:nvPr>
            <p:ph idx="1"/>
          </p:nvPr>
        </p:nvSpPr>
        <p:spPr>
          <a:xfrm>
            <a:off x="457200" y="1600201"/>
            <a:ext cx="8229600" cy="1193800"/>
          </a:xfrm>
        </p:spPr>
        <p:txBody>
          <a:bodyPr/>
          <a:lstStyle/>
          <a:p>
            <a:r>
              <a:rPr lang="en-US" dirty="0" smtClean="0"/>
              <a:t>Managed programming platform that hides infrastructure, VM and OS details</a:t>
            </a:r>
          </a:p>
          <a:p>
            <a:pPr marL="0" indent="0">
              <a:buNone/>
            </a:pPr>
            <a:endParaRPr lang="en-US" dirty="0" smtClean="0"/>
          </a:p>
        </p:txBody>
      </p:sp>
      <p:sp>
        <p:nvSpPr>
          <p:cNvPr id="5" name="Slide Number Placeholder 4"/>
          <p:cNvSpPr>
            <a:spLocks noGrp="1"/>
          </p:cNvSpPr>
          <p:nvPr>
            <p:ph type="sldNum" sz="quarter" idx="12"/>
          </p:nvPr>
        </p:nvSpPr>
        <p:spPr/>
        <p:txBody>
          <a:bodyPr/>
          <a:lstStyle/>
          <a:p>
            <a:fld id="{D4755116-B387-CD40-9D82-4279FFF17F28}" type="slidenum">
              <a:rPr lang="en-US" smtClean="0"/>
              <a:t>10</a:t>
            </a:fld>
            <a:endParaRPr lang="en-US"/>
          </a:p>
        </p:txBody>
      </p:sp>
      <p:grpSp>
        <p:nvGrpSpPr>
          <p:cNvPr id="9" name="Group 8"/>
          <p:cNvGrpSpPr/>
          <p:nvPr/>
        </p:nvGrpSpPr>
        <p:grpSpPr>
          <a:xfrm>
            <a:off x="592288" y="4375720"/>
            <a:ext cx="1529371" cy="1517275"/>
            <a:chOff x="30579" y="4957616"/>
            <a:chExt cx="1529371" cy="1517275"/>
          </a:xfrm>
        </p:grpSpPr>
        <p:sp>
          <p:nvSpPr>
            <p:cNvPr id="7" name="Rectangle 6"/>
            <p:cNvSpPr/>
            <p:nvPr/>
          </p:nvSpPr>
          <p:spPr>
            <a:xfrm>
              <a:off x="276097" y="5494683"/>
              <a:ext cx="1283853" cy="98020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Web Application</a:t>
              </a:r>
            </a:p>
          </p:txBody>
        </p:sp>
        <p:pic>
          <p:nvPicPr>
            <p:cNvPr id="8" name="Picture 7" descr="under_constructio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579" y="4957616"/>
              <a:ext cx="853242" cy="853242"/>
            </a:xfrm>
            <a:prstGeom prst="rect">
              <a:avLst/>
            </a:prstGeom>
          </p:spPr>
        </p:pic>
      </p:grpSp>
      <p:sp>
        <p:nvSpPr>
          <p:cNvPr id="11" name="TextBox 10"/>
          <p:cNvSpPr txBox="1"/>
          <p:nvPr/>
        </p:nvSpPr>
        <p:spPr>
          <a:xfrm>
            <a:off x="1824949" y="3590890"/>
            <a:ext cx="1601364" cy="523220"/>
          </a:xfrm>
          <a:prstGeom prst="rect">
            <a:avLst/>
          </a:prstGeom>
          <a:noFill/>
        </p:spPr>
        <p:txBody>
          <a:bodyPr wrap="square" rtlCol="0">
            <a:spAutoFit/>
          </a:bodyPr>
          <a:lstStyle/>
          <a:p>
            <a:pPr algn="ctr"/>
            <a:r>
              <a:rPr lang="en-US" sz="1400" dirty="0" smtClean="0"/>
              <a:t>Upload</a:t>
            </a:r>
          </a:p>
          <a:p>
            <a:pPr algn="ctr"/>
            <a:r>
              <a:rPr lang="en-US" sz="1400" dirty="0" smtClean="0"/>
              <a:t>(Deployment-time)</a:t>
            </a:r>
            <a:endParaRPr lang="en-US" sz="1400" dirty="0"/>
          </a:p>
        </p:txBody>
      </p:sp>
      <p:pic>
        <p:nvPicPr>
          <p:cNvPr id="12" name="Picture 11" descr="cloud_app_model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89347" y="2701503"/>
            <a:ext cx="5139077" cy="4099713"/>
          </a:xfrm>
          <a:prstGeom prst="rect">
            <a:avLst/>
          </a:prstGeom>
        </p:spPr>
      </p:pic>
      <p:sp>
        <p:nvSpPr>
          <p:cNvPr id="13" name="Curved Down Arrow 12"/>
          <p:cNvSpPr/>
          <p:nvPr/>
        </p:nvSpPr>
        <p:spPr>
          <a:xfrm>
            <a:off x="1919693" y="4170574"/>
            <a:ext cx="1730745" cy="659037"/>
          </a:xfrm>
          <a:prstGeom prst="curvedDownArrow">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4" name="TextBox 3"/>
          <p:cNvSpPr txBox="1"/>
          <p:nvPr/>
        </p:nvSpPr>
        <p:spPr>
          <a:xfrm>
            <a:off x="4941343" y="5708329"/>
            <a:ext cx="1911155" cy="307777"/>
          </a:xfrm>
          <a:prstGeom prst="rect">
            <a:avLst/>
          </a:prstGeom>
          <a:solidFill>
            <a:srgbClr val="FF6600"/>
          </a:solidFill>
        </p:spPr>
        <p:txBody>
          <a:bodyPr wrap="square" rtlCol="0">
            <a:spAutoFit/>
          </a:bodyPr>
          <a:lstStyle/>
          <a:p>
            <a:r>
              <a:rPr lang="en-US" sz="1400" dirty="0" err="1" smtClean="0">
                <a:solidFill>
                  <a:srgbClr val="FFFFFF"/>
                </a:solidFill>
              </a:rPr>
              <a:t>PaaS</a:t>
            </a:r>
            <a:r>
              <a:rPr lang="en-US" sz="1400" dirty="0" smtClean="0">
                <a:solidFill>
                  <a:srgbClr val="FFFFFF"/>
                </a:solidFill>
              </a:rPr>
              <a:t> Kernel Services</a:t>
            </a:r>
            <a:endParaRPr lang="en-US" sz="1400" dirty="0">
              <a:solidFill>
                <a:srgbClr val="FFFFFF"/>
              </a:solidFill>
            </a:endParaRPr>
          </a:p>
        </p:txBody>
      </p:sp>
    </p:spTree>
    <p:extLst>
      <p:ext uri="{BB962C8B-B14F-4D97-AF65-F5344CB8AC3E}">
        <p14:creationId xmlns:p14="http://schemas.microsoft.com/office/powerpoint/2010/main" val="49590417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blinds(horizontal)">
                                      <p:cBhvr>
                                        <p:cTn id="12" dur="500"/>
                                        <p:tgtEl>
                                          <p:spTgt spid="13"/>
                                        </p:tgtEl>
                                      </p:cBhvr>
                                    </p:animEffect>
                                  </p:childTnLst>
                                </p:cTn>
                              </p:par>
                              <p:par>
                                <p:cTn id="13" presetID="3" presetClass="entr" presetSubtype="10" fill="hold" grpId="1"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blinds(horizontal)">
                                      <p:cBhvr>
                                        <p:cTn id="1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1"/>
      <p:bldP spid="1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a:t>
            </a:r>
            <a:r>
              <a:rPr lang="en-US" dirty="0"/>
              <a:t>Contributions</a:t>
            </a:r>
          </a:p>
        </p:txBody>
      </p:sp>
      <p:sp>
        <p:nvSpPr>
          <p:cNvPr id="3" name="Content Placeholder 2"/>
          <p:cNvSpPr>
            <a:spLocks noGrp="1"/>
          </p:cNvSpPr>
          <p:nvPr>
            <p:ph idx="1"/>
          </p:nvPr>
        </p:nvSpPr>
        <p:spPr/>
        <p:txBody>
          <a:bodyPr/>
          <a:lstStyle/>
          <a:p>
            <a:r>
              <a:rPr lang="en-US" b="1" dirty="0"/>
              <a:t>Low-overhead governance framework for cloud platforms that enforces best practices via policies</a:t>
            </a:r>
          </a:p>
          <a:p>
            <a:r>
              <a:rPr lang="en-US" dirty="0">
                <a:solidFill>
                  <a:schemeClr val="bg1">
                    <a:lumMod val="75000"/>
                  </a:schemeClr>
                </a:solidFill>
              </a:rPr>
              <a:t>Methodology for automatically stipulating performance SLOs for cloud applications</a:t>
            </a:r>
          </a:p>
          <a:p>
            <a:r>
              <a:rPr lang="en-US" dirty="0">
                <a:solidFill>
                  <a:schemeClr val="bg1">
                    <a:lumMod val="75000"/>
                  </a:schemeClr>
                </a:solidFill>
              </a:rPr>
              <a:t>Monitoring framework for detecting performance SLO violations, and diagnosing root causes</a:t>
            </a:r>
          </a:p>
          <a:p>
            <a:endParaRPr lang="en-US" dirty="0"/>
          </a:p>
        </p:txBody>
      </p:sp>
      <p:sp>
        <p:nvSpPr>
          <p:cNvPr id="4" name="Slide Number Placeholder 3"/>
          <p:cNvSpPr>
            <a:spLocks noGrp="1"/>
          </p:cNvSpPr>
          <p:nvPr>
            <p:ph type="sldNum" sz="quarter" idx="12"/>
          </p:nvPr>
        </p:nvSpPr>
        <p:spPr/>
        <p:txBody>
          <a:bodyPr/>
          <a:lstStyle/>
          <a:p>
            <a:fld id="{D4755116-B387-CD40-9D82-4279FFF17F28}" type="slidenum">
              <a:rPr lang="en-US" smtClean="0"/>
              <a:t>11</a:t>
            </a:fld>
            <a:endParaRPr lang="en-US"/>
          </a:p>
        </p:txBody>
      </p:sp>
      <p:sp>
        <p:nvSpPr>
          <p:cNvPr id="5" name="Rectangle 4"/>
          <p:cNvSpPr/>
          <p:nvPr/>
        </p:nvSpPr>
        <p:spPr>
          <a:xfrm rot="16200000">
            <a:off x="-476708" y="2328543"/>
            <a:ext cx="1469349" cy="398467"/>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Rectangle 5"/>
          <p:cNvSpPr/>
          <p:nvPr/>
        </p:nvSpPr>
        <p:spPr>
          <a:xfrm rot="16200000">
            <a:off x="-333448" y="3654633"/>
            <a:ext cx="1182829" cy="398467"/>
          </a:xfrm>
          <a:prstGeom prst="rect">
            <a:avLst/>
          </a:prstGeom>
          <a:solidFill>
            <a:schemeClr val="tx2">
              <a:lumMod val="20000"/>
              <a:lumOff val="80000"/>
            </a:schemeClr>
          </a:solidFill>
          <a:ln>
            <a:solidFill>
              <a:schemeClr val="tx2">
                <a:lumMod val="20000"/>
                <a:lumOff val="8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Rectangle 6"/>
          <p:cNvSpPr/>
          <p:nvPr/>
        </p:nvSpPr>
        <p:spPr>
          <a:xfrm rot="16200000">
            <a:off x="-358474" y="4862488"/>
            <a:ext cx="1232881" cy="398467"/>
          </a:xfrm>
          <a:prstGeom prst="rect">
            <a:avLst/>
          </a:prstGeom>
          <a:solidFill>
            <a:schemeClr val="accent3">
              <a:lumMod val="20000"/>
              <a:lumOff val="80000"/>
            </a:schemeClr>
          </a:solidFill>
          <a:ln>
            <a:solidFill>
              <a:schemeClr val="accent3">
                <a:lumMod val="20000"/>
                <a:lumOff val="8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4923351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EAGER</a:t>
            </a:r>
            <a:endParaRPr lang="en-US" dirty="0"/>
          </a:p>
        </p:txBody>
      </p:sp>
      <p:sp>
        <p:nvSpPr>
          <p:cNvPr id="3" name="Content Placeholder 2"/>
          <p:cNvSpPr>
            <a:spLocks noGrp="1"/>
          </p:cNvSpPr>
          <p:nvPr>
            <p:ph idx="1"/>
          </p:nvPr>
        </p:nvSpPr>
        <p:spPr/>
        <p:txBody>
          <a:bodyPr/>
          <a:lstStyle/>
          <a:p>
            <a:r>
              <a:rPr lang="en-US" b="1" dirty="0"/>
              <a:t>E</a:t>
            </a:r>
            <a:r>
              <a:rPr lang="en-US" dirty="0"/>
              <a:t>nforced </a:t>
            </a:r>
            <a:r>
              <a:rPr lang="en-US" b="1" dirty="0"/>
              <a:t>A</a:t>
            </a:r>
            <a:r>
              <a:rPr lang="en-US" dirty="0"/>
              <a:t>PI </a:t>
            </a:r>
            <a:r>
              <a:rPr lang="en-US" b="1" dirty="0"/>
              <a:t>G</a:t>
            </a:r>
            <a:r>
              <a:rPr lang="en-US" dirty="0"/>
              <a:t>overnance </a:t>
            </a:r>
            <a:r>
              <a:rPr lang="en-US" b="1" dirty="0"/>
              <a:t>E</a:t>
            </a:r>
            <a:r>
              <a:rPr lang="en-US" dirty="0"/>
              <a:t>ngine for </a:t>
            </a:r>
            <a:r>
              <a:rPr lang="en-US" b="1" dirty="0"/>
              <a:t>R</a:t>
            </a:r>
            <a:r>
              <a:rPr lang="en-US" dirty="0"/>
              <a:t>EST</a:t>
            </a:r>
          </a:p>
          <a:p>
            <a:r>
              <a:rPr lang="en-US" dirty="0"/>
              <a:t>A model and an architecture for facilitating </a:t>
            </a:r>
            <a:r>
              <a:rPr lang="en-US" dirty="0" smtClean="0"/>
              <a:t>governance </a:t>
            </a:r>
            <a:r>
              <a:rPr lang="en-US" dirty="0"/>
              <a:t>as a native feature </a:t>
            </a:r>
            <a:r>
              <a:rPr lang="en-US" dirty="0" smtClean="0"/>
              <a:t>in </a:t>
            </a:r>
            <a:r>
              <a:rPr lang="en-US" dirty="0" err="1"/>
              <a:t>PaaS</a:t>
            </a:r>
            <a:r>
              <a:rPr lang="en-US" dirty="0"/>
              <a:t> clouds</a:t>
            </a:r>
          </a:p>
          <a:p>
            <a:r>
              <a:rPr lang="en-US" dirty="0" smtClean="0"/>
              <a:t>Fine grained control over applications and their APIs</a:t>
            </a:r>
            <a:endParaRPr lang="en-US" dirty="0"/>
          </a:p>
          <a:p>
            <a:r>
              <a:rPr lang="en-US" dirty="0"/>
              <a:t>Facilitates comprehensive policy enforcement at </a:t>
            </a:r>
            <a:r>
              <a:rPr lang="en-US" dirty="0" smtClean="0"/>
              <a:t>deployment-time of web applications</a:t>
            </a:r>
            <a:endParaRPr lang="en-US" dirty="0"/>
          </a:p>
          <a:p>
            <a:endParaRPr lang="en-US" dirty="0"/>
          </a:p>
        </p:txBody>
      </p:sp>
      <p:sp>
        <p:nvSpPr>
          <p:cNvPr id="4" name="TextBox 3"/>
          <p:cNvSpPr txBox="1"/>
          <p:nvPr/>
        </p:nvSpPr>
        <p:spPr>
          <a:xfrm>
            <a:off x="165100" y="5811053"/>
            <a:ext cx="8788400" cy="1036694"/>
          </a:xfrm>
          <a:prstGeom prst="rect">
            <a:avLst/>
          </a:prstGeom>
          <a:noFill/>
        </p:spPr>
        <p:txBody>
          <a:bodyPr wrap="square" rtlCol="0">
            <a:spAutoFit/>
          </a:bodyPr>
          <a:lstStyle/>
          <a:p>
            <a:pPr marL="285750" indent="-285750">
              <a:lnSpc>
                <a:spcPct val="110000"/>
              </a:lnSpc>
              <a:buFont typeface="Arial"/>
              <a:buChar char="•"/>
            </a:pPr>
            <a:r>
              <a:rPr lang="en-US" sz="1400" i="1" dirty="0"/>
              <a:t>C. </a:t>
            </a:r>
            <a:r>
              <a:rPr lang="en-US" sz="1400" i="1" dirty="0" err="1"/>
              <a:t>Krintz</a:t>
            </a:r>
            <a:r>
              <a:rPr lang="en-US" sz="1400" i="1" dirty="0"/>
              <a:t>, H. Jayathilaka, S. </a:t>
            </a:r>
            <a:r>
              <a:rPr lang="en-US" sz="1400" i="1" dirty="0" err="1"/>
              <a:t>Dimopoulos</a:t>
            </a:r>
            <a:r>
              <a:rPr lang="en-US" sz="1400" i="1" dirty="0"/>
              <a:t>, A. </a:t>
            </a:r>
            <a:r>
              <a:rPr lang="en-US" sz="1400" i="1" dirty="0" err="1"/>
              <a:t>Pucher</a:t>
            </a:r>
            <a:r>
              <a:rPr lang="en-US" sz="1400" i="1" dirty="0"/>
              <a:t>, R. </a:t>
            </a:r>
            <a:r>
              <a:rPr lang="en-US" sz="1400" i="1" dirty="0" err="1"/>
              <a:t>Wolski</a:t>
            </a:r>
            <a:r>
              <a:rPr lang="en-US" sz="1400" i="1" dirty="0"/>
              <a:t> and T. </a:t>
            </a:r>
            <a:r>
              <a:rPr lang="en-US" sz="1400" i="1" dirty="0" err="1"/>
              <a:t>Bultan</a:t>
            </a:r>
            <a:r>
              <a:rPr lang="en-US" sz="1400" i="1" dirty="0"/>
              <a:t>, "Cloud Platform Support for API Governance</a:t>
            </a:r>
            <a:r>
              <a:rPr lang="en-US" sz="1400" i="1" dirty="0" smtClean="0"/>
              <a:t>,” IEEE </a:t>
            </a:r>
            <a:r>
              <a:rPr lang="en-US" sz="1400" i="1" dirty="0" smtClean="0"/>
              <a:t>IC2E Future of </a:t>
            </a:r>
            <a:r>
              <a:rPr lang="en-US" sz="1400" i="1" dirty="0" err="1" smtClean="0"/>
              <a:t>PaaS</a:t>
            </a:r>
            <a:r>
              <a:rPr lang="en-US" sz="1400" i="1" dirty="0" smtClean="0"/>
              <a:t> workshop 2014.</a:t>
            </a:r>
            <a:endParaRPr lang="en-US" sz="1400" i="1" dirty="0" smtClean="0"/>
          </a:p>
          <a:p>
            <a:pPr marL="285750" indent="-285750">
              <a:lnSpc>
                <a:spcPct val="110000"/>
              </a:lnSpc>
              <a:buFont typeface="Arial"/>
              <a:buChar char="•"/>
            </a:pPr>
            <a:r>
              <a:rPr lang="en-US" sz="1400" i="1" dirty="0"/>
              <a:t>H. Jayathilaka, C. </a:t>
            </a:r>
            <a:r>
              <a:rPr lang="en-US" sz="1400" i="1" dirty="0" err="1"/>
              <a:t>Krintz</a:t>
            </a:r>
            <a:r>
              <a:rPr lang="en-US" sz="1400" i="1" dirty="0"/>
              <a:t> and R. </a:t>
            </a:r>
            <a:r>
              <a:rPr lang="en-US" sz="1400" i="1" dirty="0" err="1"/>
              <a:t>Wolski</a:t>
            </a:r>
            <a:r>
              <a:rPr lang="en-US" sz="1400" i="1" dirty="0"/>
              <a:t>, "EAGER: Deployment-Time API Governance for Modern </a:t>
            </a:r>
            <a:r>
              <a:rPr lang="en-US" sz="1400" i="1" dirty="0" err="1"/>
              <a:t>PaaS</a:t>
            </a:r>
            <a:r>
              <a:rPr lang="en-US" sz="1400" i="1" dirty="0"/>
              <a:t> Clouds</a:t>
            </a:r>
            <a:r>
              <a:rPr lang="en-US" sz="1400" i="1" dirty="0" smtClean="0"/>
              <a:t>,” IEEE </a:t>
            </a:r>
            <a:r>
              <a:rPr lang="en-US" sz="1400" i="1" dirty="0" smtClean="0"/>
              <a:t>IC2E Future of </a:t>
            </a:r>
            <a:r>
              <a:rPr lang="en-US" sz="1400" i="1" dirty="0" err="1" smtClean="0"/>
              <a:t>PaaS</a:t>
            </a:r>
            <a:r>
              <a:rPr lang="en-US" sz="1400" i="1" dirty="0" smtClean="0"/>
              <a:t> workshop 2015.</a:t>
            </a:r>
            <a:endParaRPr lang="en-US" sz="1400" i="1" dirty="0"/>
          </a:p>
        </p:txBody>
      </p:sp>
      <p:sp>
        <p:nvSpPr>
          <p:cNvPr id="5" name="Slide Number Placeholder 4"/>
          <p:cNvSpPr>
            <a:spLocks noGrp="1"/>
          </p:cNvSpPr>
          <p:nvPr>
            <p:ph type="sldNum" sz="quarter" idx="12"/>
          </p:nvPr>
        </p:nvSpPr>
        <p:spPr/>
        <p:txBody>
          <a:bodyPr/>
          <a:lstStyle/>
          <a:p>
            <a:fld id="{D4755116-B387-CD40-9D82-4279FFF17F28}" type="slidenum">
              <a:rPr lang="en-US" smtClean="0"/>
              <a:t>12</a:t>
            </a:fld>
            <a:endParaRPr lang="en-US"/>
          </a:p>
        </p:txBody>
      </p:sp>
      <p:grpSp>
        <p:nvGrpSpPr>
          <p:cNvPr id="6" name="Group 5"/>
          <p:cNvGrpSpPr/>
          <p:nvPr/>
        </p:nvGrpSpPr>
        <p:grpSpPr>
          <a:xfrm>
            <a:off x="0" y="0"/>
            <a:ext cx="9144000" cy="983717"/>
            <a:chOff x="0" y="0"/>
            <a:chExt cx="9144000" cy="983717"/>
          </a:xfrm>
          <a:solidFill>
            <a:srgbClr val="FF0000"/>
          </a:solidFill>
        </p:grpSpPr>
        <p:sp>
          <p:nvSpPr>
            <p:cNvPr id="7" name="Rectangle 6"/>
            <p:cNvSpPr/>
            <p:nvPr/>
          </p:nvSpPr>
          <p:spPr>
            <a:xfrm>
              <a:off x="0" y="0"/>
              <a:ext cx="9144000" cy="298851"/>
            </a:xfrm>
            <a:prstGeom prst="rect">
              <a:avLst/>
            </a:prstGeom>
            <a:grp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298851"/>
              <a:ext cx="286382" cy="684866"/>
            </a:xfrm>
            <a:prstGeom prst="rect">
              <a:avLst/>
            </a:prstGeom>
            <a:grp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1667941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EAGER Architecture</a:t>
            </a:r>
            <a:endParaRPr lang="en-US" dirty="0"/>
          </a:p>
        </p:txBody>
      </p:sp>
      <p:pic>
        <p:nvPicPr>
          <p:cNvPr id="4" name="Content Placeholder 3" descr="eager_design_2.png"/>
          <p:cNvPicPr>
            <a:picLocks noGrp="1" noChangeAspect="1"/>
          </p:cNvPicPr>
          <p:nvPr>
            <p:ph idx="1"/>
          </p:nvPr>
        </p:nvPicPr>
        <p:blipFill>
          <a:blip r:embed="rId3">
            <a:extLst>
              <a:ext uri="{28A0092B-C50C-407E-A947-70E740481C1C}">
                <a14:useLocalDpi xmlns:a14="http://schemas.microsoft.com/office/drawing/2010/main" val="0"/>
              </a:ext>
            </a:extLst>
          </a:blip>
          <a:srcRect l="-14689" r="-14689"/>
          <a:stretch>
            <a:fillRect/>
          </a:stretch>
        </p:blipFill>
        <p:spPr/>
      </p:pic>
      <p:sp>
        <p:nvSpPr>
          <p:cNvPr id="3" name="Slide Number Placeholder 2"/>
          <p:cNvSpPr>
            <a:spLocks noGrp="1"/>
          </p:cNvSpPr>
          <p:nvPr>
            <p:ph type="sldNum" sz="quarter" idx="12"/>
          </p:nvPr>
        </p:nvSpPr>
        <p:spPr/>
        <p:txBody>
          <a:bodyPr/>
          <a:lstStyle/>
          <a:p>
            <a:fld id="{D4755116-B387-CD40-9D82-4279FFF17F28}" type="slidenum">
              <a:rPr lang="en-US" smtClean="0"/>
              <a:t>13</a:t>
            </a:fld>
            <a:endParaRPr lang="en-US"/>
          </a:p>
        </p:txBody>
      </p:sp>
      <p:grpSp>
        <p:nvGrpSpPr>
          <p:cNvPr id="5" name="Group 4"/>
          <p:cNvGrpSpPr/>
          <p:nvPr/>
        </p:nvGrpSpPr>
        <p:grpSpPr>
          <a:xfrm>
            <a:off x="0" y="0"/>
            <a:ext cx="9144000" cy="983717"/>
            <a:chOff x="0" y="0"/>
            <a:chExt cx="9144000" cy="983717"/>
          </a:xfrm>
          <a:solidFill>
            <a:srgbClr val="FF0000"/>
          </a:solidFill>
        </p:grpSpPr>
        <p:sp>
          <p:nvSpPr>
            <p:cNvPr id="6" name="Rectangle 5"/>
            <p:cNvSpPr/>
            <p:nvPr/>
          </p:nvSpPr>
          <p:spPr>
            <a:xfrm>
              <a:off x="0" y="0"/>
              <a:ext cx="9144000" cy="298851"/>
            </a:xfrm>
            <a:prstGeom prst="rect">
              <a:avLst/>
            </a:prstGeom>
            <a:grp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0" y="298851"/>
              <a:ext cx="286382" cy="684866"/>
            </a:xfrm>
            <a:prstGeom prst="rect">
              <a:avLst/>
            </a:prstGeom>
            <a:grp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5851006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Policy Language</a:t>
            </a:r>
            <a:endParaRPr lang="en-US" dirty="0"/>
          </a:p>
        </p:txBody>
      </p:sp>
      <p:sp>
        <p:nvSpPr>
          <p:cNvPr id="3" name="Content Placeholder 2"/>
          <p:cNvSpPr>
            <a:spLocks noGrp="1"/>
          </p:cNvSpPr>
          <p:nvPr>
            <p:ph idx="1"/>
          </p:nvPr>
        </p:nvSpPr>
        <p:spPr/>
        <p:txBody>
          <a:bodyPr>
            <a:normAutofit/>
          </a:bodyPr>
          <a:lstStyle/>
          <a:p>
            <a:r>
              <a:rPr lang="en-US" dirty="0"/>
              <a:t>Based on Python</a:t>
            </a:r>
          </a:p>
          <a:p>
            <a:pPr lvl="1"/>
            <a:r>
              <a:rPr lang="en-US" dirty="0" smtClean="0"/>
              <a:t>Easy to learn and use</a:t>
            </a:r>
          </a:p>
          <a:p>
            <a:pPr lvl="1"/>
            <a:r>
              <a:rPr lang="en-US" dirty="0" smtClean="0"/>
              <a:t>Works with existing tools and interpreters</a:t>
            </a:r>
          </a:p>
          <a:p>
            <a:pPr lvl="1"/>
            <a:r>
              <a:rPr lang="en-US" dirty="0" smtClean="0"/>
              <a:t>More flexibility and expressive power</a:t>
            </a:r>
          </a:p>
          <a:p>
            <a:pPr lvl="1"/>
            <a:r>
              <a:rPr lang="en-US" dirty="0" smtClean="0"/>
              <a:t>Easy to regulate</a:t>
            </a:r>
            <a:endParaRPr lang="en-US" dirty="0"/>
          </a:p>
          <a:p>
            <a:r>
              <a:rPr lang="en-US" dirty="0" smtClean="0"/>
              <a:t>Policy conditions are expressed using assertion functions</a:t>
            </a:r>
          </a:p>
        </p:txBody>
      </p:sp>
      <p:sp>
        <p:nvSpPr>
          <p:cNvPr id="4" name="Slide Number Placeholder 3"/>
          <p:cNvSpPr>
            <a:spLocks noGrp="1"/>
          </p:cNvSpPr>
          <p:nvPr>
            <p:ph type="sldNum" sz="quarter" idx="12"/>
          </p:nvPr>
        </p:nvSpPr>
        <p:spPr/>
        <p:txBody>
          <a:bodyPr/>
          <a:lstStyle/>
          <a:p>
            <a:fld id="{D4755116-B387-CD40-9D82-4279FFF17F28}" type="slidenum">
              <a:rPr lang="en-US" smtClean="0"/>
              <a:t>14</a:t>
            </a:fld>
            <a:endParaRPr lang="en-US"/>
          </a:p>
        </p:txBody>
      </p:sp>
      <p:grpSp>
        <p:nvGrpSpPr>
          <p:cNvPr id="5" name="Group 4"/>
          <p:cNvGrpSpPr/>
          <p:nvPr/>
        </p:nvGrpSpPr>
        <p:grpSpPr>
          <a:xfrm>
            <a:off x="0" y="0"/>
            <a:ext cx="9144000" cy="983717"/>
            <a:chOff x="0" y="0"/>
            <a:chExt cx="9144000" cy="983717"/>
          </a:xfrm>
          <a:solidFill>
            <a:srgbClr val="FF0000"/>
          </a:solidFill>
        </p:grpSpPr>
        <p:sp>
          <p:nvSpPr>
            <p:cNvPr id="6" name="Rectangle 5"/>
            <p:cNvSpPr/>
            <p:nvPr/>
          </p:nvSpPr>
          <p:spPr>
            <a:xfrm>
              <a:off x="0" y="0"/>
              <a:ext cx="9144000" cy="298851"/>
            </a:xfrm>
            <a:prstGeom prst="rect">
              <a:avLst/>
            </a:prstGeom>
            <a:grp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0" y="298851"/>
              <a:ext cx="286382" cy="684866"/>
            </a:xfrm>
            <a:prstGeom prst="rect">
              <a:avLst/>
            </a:prstGeom>
            <a:grp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89710999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Policy Examples</a:t>
            </a:r>
            <a:endParaRPr lang="en-US" dirty="0"/>
          </a:p>
        </p:txBody>
      </p:sp>
      <p:sp>
        <p:nvSpPr>
          <p:cNvPr id="4" name="Slide Number Placeholder 3"/>
          <p:cNvSpPr>
            <a:spLocks noGrp="1"/>
          </p:cNvSpPr>
          <p:nvPr>
            <p:ph type="sldNum" sz="quarter" idx="12"/>
          </p:nvPr>
        </p:nvSpPr>
        <p:spPr/>
        <p:txBody>
          <a:bodyPr/>
          <a:lstStyle/>
          <a:p>
            <a:fld id="{D4755116-B387-CD40-9D82-4279FFF17F28}" type="slidenum">
              <a:rPr lang="en-US" smtClean="0"/>
              <a:t>15</a:t>
            </a:fld>
            <a:endParaRPr lang="en-US"/>
          </a:p>
        </p:txBody>
      </p:sp>
      <p:sp>
        <p:nvSpPr>
          <p:cNvPr id="5" name="TextBox 4"/>
          <p:cNvSpPr txBox="1"/>
          <p:nvPr/>
        </p:nvSpPr>
        <p:spPr>
          <a:xfrm>
            <a:off x="457200" y="1593871"/>
            <a:ext cx="8229600" cy="1856919"/>
          </a:xfrm>
          <a:prstGeom prst="rect">
            <a:avLst/>
          </a:prstGeom>
          <a:noFill/>
        </p:spPr>
        <p:txBody>
          <a:bodyPr wrap="square" rtlCol="0">
            <a:spAutoFit/>
          </a:bodyPr>
          <a:lstStyle/>
          <a:p>
            <a:pPr>
              <a:lnSpc>
                <a:spcPct val="120000"/>
              </a:lnSpc>
            </a:pPr>
            <a:r>
              <a:rPr lang="en-US" sz="1600" dirty="0" smtClean="0">
                <a:latin typeface="Courier"/>
                <a:cs typeface="Courier"/>
              </a:rPr>
              <a:t>g = filter(</a:t>
            </a:r>
            <a:r>
              <a:rPr lang="en-US" sz="1600" dirty="0" smtClean="0">
                <a:solidFill>
                  <a:schemeClr val="accent2">
                    <a:lumMod val="75000"/>
                  </a:schemeClr>
                </a:solidFill>
                <a:latin typeface="Courier"/>
                <a:cs typeface="Courier"/>
              </a:rPr>
              <a:t>lambda</a:t>
            </a:r>
            <a:r>
              <a:rPr lang="en-US" sz="1600" dirty="0" smtClean="0">
                <a:latin typeface="Courier"/>
                <a:cs typeface="Courier"/>
              </a:rPr>
              <a:t> </a:t>
            </a:r>
            <a:r>
              <a:rPr lang="en-US" sz="1600" dirty="0" err="1" smtClean="0">
                <a:latin typeface="Courier"/>
                <a:cs typeface="Courier"/>
              </a:rPr>
              <a:t>dep</a:t>
            </a:r>
            <a:r>
              <a:rPr lang="en-US" sz="1600" dirty="0" smtClean="0">
                <a:latin typeface="Courier"/>
                <a:cs typeface="Courier"/>
              </a:rPr>
              <a:t>: </a:t>
            </a:r>
            <a:r>
              <a:rPr lang="en-US" sz="1600" dirty="0" err="1" smtClean="0">
                <a:latin typeface="Courier"/>
                <a:cs typeface="Courier"/>
              </a:rPr>
              <a:t>dep.name</a:t>
            </a:r>
            <a:r>
              <a:rPr lang="en-US" sz="1600" dirty="0" smtClean="0">
                <a:latin typeface="Courier"/>
                <a:cs typeface="Courier"/>
              </a:rPr>
              <a:t> </a:t>
            </a:r>
            <a:r>
              <a:rPr lang="en-US" sz="1600" dirty="0" smtClean="0">
                <a:solidFill>
                  <a:schemeClr val="tx2">
                    <a:lumMod val="60000"/>
                    <a:lumOff val="40000"/>
                  </a:schemeClr>
                </a:solidFill>
                <a:latin typeface="Courier"/>
                <a:cs typeface="Courier"/>
              </a:rPr>
              <a:t>==</a:t>
            </a:r>
            <a:r>
              <a:rPr lang="en-US" sz="1600" dirty="0" smtClean="0">
                <a:latin typeface="Courier"/>
                <a:cs typeface="Courier"/>
              </a:rPr>
              <a:t> </a:t>
            </a:r>
            <a:r>
              <a:rPr lang="en-US" sz="1600" dirty="0" smtClean="0">
                <a:solidFill>
                  <a:srgbClr val="0000FF"/>
                </a:solidFill>
                <a:latin typeface="Courier"/>
                <a:cs typeface="Courier"/>
              </a:rPr>
              <a:t>‘Geo’</a:t>
            </a:r>
            <a:r>
              <a:rPr lang="en-US" sz="1600" dirty="0" smtClean="0">
                <a:latin typeface="Courier"/>
                <a:cs typeface="Courier"/>
              </a:rPr>
              <a:t>, </a:t>
            </a:r>
            <a:r>
              <a:rPr lang="en-US" sz="1600" dirty="0" err="1" smtClean="0">
                <a:latin typeface="Courier"/>
                <a:cs typeface="Courier"/>
              </a:rPr>
              <a:t>app.dependencies</a:t>
            </a:r>
            <a:r>
              <a:rPr lang="en-US" sz="1600" dirty="0" smtClean="0">
                <a:latin typeface="Courier"/>
                <a:cs typeface="Courier"/>
              </a:rPr>
              <a:t>)</a:t>
            </a:r>
            <a:br>
              <a:rPr lang="en-US" sz="1600" dirty="0" smtClean="0">
                <a:latin typeface="Courier"/>
                <a:cs typeface="Courier"/>
              </a:rPr>
            </a:br>
            <a:r>
              <a:rPr lang="en-US" sz="1600" dirty="0" smtClean="0">
                <a:latin typeface="Courier"/>
                <a:cs typeface="Courier"/>
              </a:rPr>
              <a:t>d = filter(</a:t>
            </a:r>
            <a:r>
              <a:rPr lang="en-US" sz="1600" dirty="0" smtClean="0">
                <a:solidFill>
                  <a:srgbClr val="953735"/>
                </a:solidFill>
                <a:latin typeface="Courier"/>
                <a:cs typeface="Courier"/>
              </a:rPr>
              <a:t>lambda</a:t>
            </a:r>
            <a:r>
              <a:rPr lang="en-US" sz="1600" dirty="0" smtClean="0">
                <a:latin typeface="Courier"/>
                <a:cs typeface="Courier"/>
              </a:rPr>
              <a:t> </a:t>
            </a:r>
            <a:r>
              <a:rPr lang="en-US" sz="1600" dirty="0" err="1" smtClean="0">
                <a:latin typeface="Courier"/>
                <a:cs typeface="Courier"/>
              </a:rPr>
              <a:t>dep</a:t>
            </a:r>
            <a:r>
              <a:rPr lang="en-US" sz="1600" dirty="0" smtClean="0">
                <a:latin typeface="Courier"/>
                <a:cs typeface="Courier"/>
              </a:rPr>
              <a:t>: </a:t>
            </a:r>
            <a:r>
              <a:rPr lang="en-US" sz="1600" dirty="0" err="1" smtClean="0">
                <a:latin typeface="Courier"/>
                <a:cs typeface="Courier"/>
              </a:rPr>
              <a:t>dep.name</a:t>
            </a:r>
            <a:r>
              <a:rPr lang="en-US" sz="1600" dirty="0" smtClean="0">
                <a:latin typeface="Courier"/>
                <a:cs typeface="Courier"/>
              </a:rPr>
              <a:t> </a:t>
            </a:r>
            <a:r>
              <a:rPr lang="en-US" sz="1600" dirty="0" smtClean="0">
                <a:solidFill>
                  <a:srgbClr val="558ED5"/>
                </a:solidFill>
                <a:latin typeface="Courier"/>
                <a:cs typeface="Courier"/>
              </a:rPr>
              <a:t>==</a:t>
            </a:r>
            <a:r>
              <a:rPr lang="en-US" sz="1600" dirty="0" smtClean="0">
                <a:latin typeface="Courier"/>
                <a:cs typeface="Courier"/>
              </a:rPr>
              <a:t> </a:t>
            </a:r>
            <a:r>
              <a:rPr lang="en-US" sz="1600" dirty="0" smtClean="0">
                <a:solidFill>
                  <a:srgbClr val="0000FF"/>
                </a:solidFill>
                <a:latin typeface="Courier"/>
                <a:cs typeface="Courier"/>
              </a:rPr>
              <a:t>‘Direction’</a:t>
            </a:r>
            <a:r>
              <a:rPr lang="en-US" sz="1600" dirty="0" smtClean="0">
                <a:latin typeface="Courier"/>
                <a:cs typeface="Courier"/>
              </a:rPr>
              <a:t>, </a:t>
            </a:r>
            <a:r>
              <a:rPr lang="en-US" sz="1600" dirty="0" err="1" smtClean="0">
                <a:latin typeface="Courier"/>
                <a:cs typeface="Courier"/>
              </a:rPr>
              <a:t>app.dependencies</a:t>
            </a:r>
            <a:r>
              <a:rPr lang="en-US" sz="1600" dirty="0" smtClean="0">
                <a:latin typeface="Courier"/>
                <a:cs typeface="Courier"/>
              </a:rPr>
              <a:t>) </a:t>
            </a:r>
          </a:p>
          <a:p>
            <a:pPr>
              <a:lnSpc>
                <a:spcPct val="120000"/>
              </a:lnSpc>
            </a:pPr>
            <a:r>
              <a:rPr lang="en-US" sz="1600" dirty="0" smtClean="0">
                <a:solidFill>
                  <a:srgbClr val="953735"/>
                </a:solidFill>
                <a:latin typeface="Courier"/>
                <a:cs typeface="Courier"/>
              </a:rPr>
              <a:t>if</a:t>
            </a:r>
            <a:r>
              <a:rPr lang="en-US" sz="1600" dirty="0" smtClean="0">
                <a:latin typeface="Courier"/>
                <a:cs typeface="Courier"/>
              </a:rPr>
              <a:t> g </a:t>
            </a:r>
            <a:r>
              <a:rPr lang="en-US" sz="1600" dirty="0" smtClean="0">
                <a:solidFill>
                  <a:srgbClr val="953735"/>
                </a:solidFill>
                <a:latin typeface="Courier"/>
                <a:cs typeface="Courier"/>
              </a:rPr>
              <a:t>and</a:t>
            </a:r>
            <a:r>
              <a:rPr lang="en-US" sz="1600" dirty="0" smtClean="0">
                <a:latin typeface="Courier"/>
                <a:cs typeface="Courier"/>
              </a:rPr>
              <a:t> d:</a:t>
            </a:r>
            <a:br>
              <a:rPr lang="en-US" sz="1600" dirty="0" smtClean="0">
                <a:latin typeface="Courier"/>
                <a:cs typeface="Courier"/>
              </a:rPr>
            </a:br>
            <a:r>
              <a:rPr lang="en-US" sz="1600" dirty="0" smtClean="0">
                <a:latin typeface="Courier"/>
                <a:cs typeface="Courier"/>
              </a:rPr>
              <a:t>  </a:t>
            </a:r>
            <a:r>
              <a:rPr lang="en-US" sz="1600" dirty="0" err="1" smtClean="0">
                <a:latin typeface="Courier"/>
                <a:cs typeface="Courier"/>
              </a:rPr>
              <a:t>g_api</a:t>
            </a:r>
            <a:r>
              <a:rPr lang="en-US" sz="1600" dirty="0" smtClean="0">
                <a:latin typeface="Courier"/>
                <a:cs typeface="Courier"/>
              </a:rPr>
              <a:t>, </a:t>
            </a:r>
            <a:r>
              <a:rPr lang="en-US" sz="1600" dirty="0" err="1" smtClean="0">
                <a:latin typeface="Courier"/>
                <a:cs typeface="Courier"/>
              </a:rPr>
              <a:t>d_api</a:t>
            </a:r>
            <a:r>
              <a:rPr lang="en-US" sz="1600" dirty="0" smtClean="0">
                <a:latin typeface="Courier"/>
                <a:cs typeface="Courier"/>
              </a:rPr>
              <a:t> = g[</a:t>
            </a:r>
            <a:r>
              <a:rPr lang="en-US" sz="1600" dirty="0" smtClean="0">
                <a:solidFill>
                  <a:srgbClr val="008000"/>
                </a:solidFill>
                <a:latin typeface="Courier"/>
                <a:cs typeface="Courier"/>
              </a:rPr>
              <a:t>0</a:t>
            </a:r>
            <a:r>
              <a:rPr lang="en-US" sz="1600" dirty="0" smtClean="0">
                <a:latin typeface="Courier"/>
                <a:cs typeface="Courier"/>
              </a:rPr>
              <a:t>], d[</a:t>
            </a:r>
            <a:r>
              <a:rPr lang="en-US" sz="1600" dirty="0" smtClean="0">
                <a:solidFill>
                  <a:srgbClr val="008000"/>
                </a:solidFill>
                <a:latin typeface="Courier"/>
                <a:cs typeface="Courier"/>
              </a:rPr>
              <a:t>0</a:t>
            </a:r>
            <a:r>
              <a:rPr lang="en-US" sz="1600" dirty="0" smtClean="0">
                <a:latin typeface="Courier"/>
                <a:cs typeface="Courier"/>
              </a:rPr>
              <a:t>]</a:t>
            </a:r>
            <a:br>
              <a:rPr lang="en-US" sz="1600" dirty="0" smtClean="0">
                <a:latin typeface="Courier"/>
                <a:cs typeface="Courier"/>
              </a:rPr>
            </a:br>
            <a:r>
              <a:rPr lang="en-US" sz="1600" dirty="0" smtClean="0">
                <a:latin typeface="Courier"/>
                <a:cs typeface="Courier"/>
              </a:rPr>
              <a:t>  </a:t>
            </a:r>
            <a:r>
              <a:rPr lang="en-US" sz="1600" dirty="0" smtClean="0">
                <a:solidFill>
                  <a:srgbClr val="800000"/>
                </a:solidFill>
                <a:latin typeface="Courier"/>
                <a:cs typeface="Courier"/>
              </a:rPr>
              <a:t>if</a:t>
            </a:r>
            <a:r>
              <a:rPr lang="en-US" sz="1600" dirty="0" smtClean="0">
                <a:latin typeface="Courier"/>
                <a:cs typeface="Courier"/>
              </a:rPr>
              <a:t> </a:t>
            </a:r>
            <a:r>
              <a:rPr lang="en-US" sz="1600" dirty="0" err="1" smtClean="0">
                <a:latin typeface="Courier"/>
                <a:cs typeface="Courier"/>
              </a:rPr>
              <a:t>compare_versions</a:t>
            </a:r>
            <a:r>
              <a:rPr lang="en-US" sz="1600" dirty="0" smtClean="0">
                <a:latin typeface="Courier"/>
                <a:cs typeface="Courier"/>
              </a:rPr>
              <a:t>(</a:t>
            </a:r>
            <a:r>
              <a:rPr lang="en-US" sz="1600" dirty="0" err="1" smtClean="0">
                <a:latin typeface="Courier"/>
                <a:cs typeface="Courier"/>
              </a:rPr>
              <a:t>g_api.version</a:t>
            </a:r>
            <a:r>
              <a:rPr lang="en-US" sz="1600" dirty="0" smtClean="0">
                <a:latin typeface="Courier"/>
                <a:cs typeface="Courier"/>
              </a:rPr>
              <a:t>, </a:t>
            </a:r>
            <a:r>
              <a:rPr lang="en-US" sz="1600" dirty="0" smtClean="0">
                <a:solidFill>
                  <a:srgbClr val="0000FF"/>
                </a:solidFill>
                <a:latin typeface="Courier"/>
                <a:cs typeface="Courier"/>
              </a:rPr>
              <a:t>‘3.0’</a:t>
            </a:r>
            <a:r>
              <a:rPr lang="en-US" sz="1600" dirty="0" smtClean="0">
                <a:latin typeface="Courier"/>
                <a:cs typeface="Courier"/>
              </a:rPr>
              <a:t>) </a:t>
            </a:r>
            <a:r>
              <a:rPr lang="en-US" sz="1600" dirty="0" smtClean="0">
                <a:solidFill>
                  <a:srgbClr val="558ED5"/>
                </a:solidFill>
                <a:latin typeface="Courier"/>
                <a:cs typeface="Courier"/>
              </a:rPr>
              <a:t>&gt;=</a:t>
            </a:r>
            <a:r>
              <a:rPr lang="en-US" sz="1600" dirty="0" smtClean="0">
                <a:latin typeface="Courier"/>
                <a:cs typeface="Courier"/>
              </a:rPr>
              <a:t> </a:t>
            </a:r>
            <a:r>
              <a:rPr lang="en-US" sz="1600" dirty="0" smtClean="0">
                <a:solidFill>
                  <a:srgbClr val="008000"/>
                </a:solidFill>
                <a:latin typeface="Courier"/>
                <a:cs typeface="Courier"/>
              </a:rPr>
              <a:t>0</a:t>
            </a:r>
            <a:r>
              <a:rPr lang="en-US" sz="1600" dirty="0" smtClean="0">
                <a:latin typeface="Courier"/>
                <a:cs typeface="Courier"/>
              </a:rPr>
              <a:t>: </a:t>
            </a:r>
          </a:p>
          <a:p>
            <a:pPr>
              <a:lnSpc>
                <a:spcPct val="120000"/>
              </a:lnSpc>
            </a:pPr>
            <a:r>
              <a:rPr lang="en-US" sz="1600" dirty="0" smtClean="0">
                <a:latin typeface="Courier"/>
                <a:cs typeface="Courier"/>
              </a:rPr>
              <a:t>    </a:t>
            </a:r>
            <a:r>
              <a:rPr lang="en-US" sz="1600" b="1" dirty="0" err="1" smtClean="0">
                <a:latin typeface="Courier"/>
                <a:cs typeface="Courier"/>
              </a:rPr>
              <a:t>assert_true</a:t>
            </a:r>
            <a:r>
              <a:rPr lang="en-US" sz="1600" b="1" dirty="0" smtClean="0">
                <a:latin typeface="Courier"/>
                <a:cs typeface="Courier"/>
              </a:rPr>
              <a:t>(</a:t>
            </a:r>
            <a:r>
              <a:rPr lang="en-US" sz="1600" b="1" dirty="0" err="1" smtClean="0">
                <a:latin typeface="Courier"/>
                <a:cs typeface="Courier"/>
              </a:rPr>
              <a:t>compare_versions</a:t>
            </a:r>
            <a:r>
              <a:rPr lang="en-US" sz="1600" b="1" dirty="0" smtClean="0">
                <a:latin typeface="Courier"/>
                <a:cs typeface="Courier"/>
              </a:rPr>
              <a:t>(</a:t>
            </a:r>
            <a:r>
              <a:rPr lang="en-US" sz="1600" b="1" dirty="0" err="1" smtClean="0">
                <a:latin typeface="Courier"/>
                <a:cs typeface="Courier"/>
              </a:rPr>
              <a:t>d_api.version</a:t>
            </a:r>
            <a:r>
              <a:rPr lang="en-US" sz="1600" b="1" dirty="0" smtClean="0">
                <a:latin typeface="Courier"/>
                <a:cs typeface="Courier"/>
              </a:rPr>
              <a:t> , </a:t>
            </a:r>
            <a:r>
              <a:rPr lang="en-US" sz="1600" b="1" dirty="0" smtClean="0">
                <a:solidFill>
                  <a:srgbClr val="0000FF"/>
                </a:solidFill>
                <a:latin typeface="Courier"/>
                <a:cs typeface="Courier"/>
              </a:rPr>
              <a:t>‘4.0’</a:t>
            </a:r>
            <a:r>
              <a:rPr lang="en-US" sz="1600" b="1" dirty="0" smtClean="0">
                <a:latin typeface="Courier"/>
                <a:cs typeface="Courier"/>
              </a:rPr>
              <a:t>) </a:t>
            </a:r>
            <a:r>
              <a:rPr lang="en-US" sz="1600" b="1" dirty="0" smtClean="0">
                <a:solidFill>
                  <a:srgbClr val="558ED5"/>
                </a:solidFill>
                <a:latin typeface="Courier"/>
                <a:cs typeface="Courier"/>
              </a:rPr>
              <a:t>&gt;=</a:t>
            </a:r>
            <a:r>
              <a:rPr lang="en-US" sz="1600" b="1" dirty="0" smtClean="0">
                <a:latin typeface="Courier"/>
                <a:cs typeface="Courier"/>
              </a:rPr>
              <a:t> </a:t>
            </a:r>
            <a:r>
              <a:rPr lang="en-US" sz="1600" b="1" dirty="0" smtClean="0">
                <a:solidFill>
                  <a:srgbClr val="008000"/>
                </a:solidFill>
                <a:latin typeface="Courier"/>
                <a:cs typeface="Courier"/>
              </a:rPr>
              <a:t>0</a:t>
            </a:r>
            <a:r>
              <a:rPr lang="en-US" sz="1600" b="1" dirty="0" smtClean="0">
                <a:latin typeface="Courier"/>
                <a:cs typeface="Courier"/>
              </a:rPr>
              <a:t>)</a:t>
            </a:r>
            <a:r>
              <a:rPr lang="en-US" sz="1600" dirty="0" smtClean="0">
                <a:latin typeface="Courier"/>
                <a:cs typeface="Courier"/>
              </a:rPr>
              <a:t> </a:t>
            </a:r>
          </a:p>
        </p:txBody>
      </p:sp>
      <p:sp>
        <p:nvSpPr>
          <p:cNvPr id="8" name="TextBox 7"/>
          <p:cNvSpPr txBox="1"/>
          <p:nvPr/>
        </p:nvSpPr>
        <p:spPr>
          <a:xfrm>
            <a:off x="457200" y="4062363"/>
            <a:ext cx="8229600" cy="1569660"/>
          </a:xfrm>
          <a:prstGeom prst="rect">
            <a:avLst/>
          </a:prstGeom>
          <a:noFill/>
        </p:spPr>
        <p:txBody>
          <a:bodyPr wrap="square" rtlCol="0">
            <a:spAutoFit/>
          </a:bodyPr>
          <a:lstStyle/>
          <a:p>
            <a:r>
              <a:rPr lang="en-US" sz="1600" dirty="0">
                <a:solidFill>
                  <a:srgbClr val="800000"/>
                </a:solidFill>
                <a:latin typeface="Courier"/>
                <a:cs typeface="Courier"/>
              </a:rPr>
              <a:t>if</a:t>
            </a:r>
            <a:r>
              <a:rPr lang="en-US" sz="1600" dirty="0">
                <a:latin typeface="Courier"/>
                <a:cs typeface="Courier"/>
              </a:rPr>
              <a:t> </a:t>
            </a:r>
            <a:r>
              <a:rPr lang="en-US" sz="1600" dirty="0" err="1">
                <a:latin typeface="Courier"/>
                <a:cs typeface="Courier"/>
              </a:rPr>
              <a:t>app.owner.endswith</a:t>
            </a:r>
            <a:r>
              <a:rPr lang="en-US" sz="1600" dirty="0">
                <a:latin typeface="Courier"/>
                <a:cs typeface="Courier"/>
              </a:rPr>
              <a:t>(</a:t>
            </a:r>
            <a:r>
              <a:rPr lang="en-US" sz="1600" dirty="0" smtClean="0">
                <a:solidFill>
                  <a:srgbClr val="0000FF"/>
                </a:solidFill>
                <a:latin typeface="Courier"/>
                <a:cs typeface="Courier"/>
              </a:rPr>
              <a:t>‘</a:t>
            </a:r>
            <a:r>
              <a:rPr lang="en-US" sz="1600" dirty="0" err="1" smtClean="0">
                <a:solidFill>
                  <a:srgbClr val="0000FF"/>
                </a:solidFill>
                <a:latin typeface="Courier"/>
                <a:cs typeface="Courier"/>
              </a:rPr>
              <a:t>engineering.test.com</a:t>
            </a:r>
            <a:r>
              <a:rPr lang="en-US" sz="1600" dirty="0">
                <a:solidFill>
                  <a:srgbClr val="0000FF"/>
                </a:solidFill>
                <a:latin typeface="Courier"/>
                <a:cs typeface="Courier"/>
              </a:rPr>
              <a:t>’</a:t>
            </a:r>
            <a:r>
              <a:rPr lang="en-US" sz="1600" dirty="0">
                <a:latin typeface="Courier"/>
                <a:cs typeface="Courier"/>
              </a:rPr>
              <a:t>)</a:t>
            </a:r>
            <a:r>
              <a:rPr lang="en-US" sz="1600" dirty="0" smtClean="0">
                <a:latin typeface="Courier"/>
                <a:cs typeface="Courier"/>
              </a:rPr>
              <a:t>:</a:t>
            </a:r>
          </a:p>
          <a:p>
            <a:r>
              <a:rPr lang="en-US" sz="1600" dirty="0">
                <a:latin typeface="Courier"/>
                <a:cs typeface="Courier"/>
              </a:rPr>
              <a:t> </a:t>
            </a:r>
            <a:r>
              <a:rPr lang="en-US" sz="1600" dirty="0" smtClean="0">
                <a:latin typeface="Courier"/>
                <a:cs typeface="Courier"/>
              </a:rPr>
              <a:t> </a:t>
            </a:r>
            <a:r>
              <a:rPr lang="en-US" sz="1600" b="1" dirty="0" err="1" smtClean="0">
                <a:latin typeface="Courier"/>
                <a:cs typeface="Courier"/>
              </a:rPr>
              <a:t>assert_app</a:t>
            </a:r>
            <a:r>
              <a:rPr lang="en-US" sz="1600" b="1" dirty="0" err="1">
                <a:latin typeface="Courier"/>
                <a:cs typeface="Courier"/>
              </a:rPr>
              <a:t>_</a:t>
            </a:r>
            <a:r>
              <a:rPr lang="en-US" sz="1600" b="1" dirty="0" err="1" smtClean="0">
                <a:latin typeface="Courier"/>
                <a:cs typeface="Courier"/>
              </a:rPr>
              <a:t>dependency</a:t>
            </a:r>
            <a:r>
              <a:rPr lang="en-US" sz="1600" b="1" dirty="0" smtClean="0">
                <a:latin typeface="Courier"/>
                <a:cs typeface="Courier"/>
              </a:rPr>
              <a:t> </a:t>
            </a:r>
            <a:r>
              <a:rPr lang="en-US" sz="1600" b="1" dirty="0">
                <a:latin typeface="Courier"/>
                <a:cs typeface="Courier"/>
              </a:rPr>
              <a:t>(app , </a:t>
            </a:r>
            <a:r>
              <a:rPr lang="en-US" sz="1600" b="1" dirty="0">
                <a:solidFill>
                  <a:srgbClr val="0000FF"/>
                </a:solidFill>
                <a:latin typeface="Courier"/>
                <a:cs typeface="Courier"/>
              </a:rPr>
              <a:t>‘</a:t>
            </a:r>
            <a:r>
              <a:rPr lang="en-US" sz="1600" b="1" dirty="0" smtClean="0">
                <a:solidFill>
                  <a:srgbClr val="0000FF"/>
                </a:solidFill>
                <a:latin typeface="Courier"/>
                <a:cs typeface="Courier"/>
              </a:rPr>
              <a:t>Log’</a:t>
            </a:r>
            <a:r>
              <a:rPr lang="en-US" sz="1600" b="1" dirty="0" smtClean="0">
                <a:latin typeface="Courier"/>
                <a:cs typeface="Courier"/>
              </a:rPr>
              <a:t>, </a:t>
            </a:r>
            <a:r>
              <a:rPr lang="en-US" sz="1600" b="1" dirty="0">
                <a:solidFill>
                  <a:srgbClr val="0000FF"/>
                </a:solidFill>
                <a:latin typeface="Courier"/>
                <a:cs typeface="Courier"/>
              </a:rPr>
              <a:t>‘</a:t>
            </a:r>
            <a:r>
              <a:rPr lang="en-US" sz="1600" b="1" dirty="0" smtClean="0">
                <a:solidFill>
                  <a:srgbClr val="0000FF"/>
                </a:solidFill>
                <a:latin typeface="Courier"/>
                <a:cs typeface="Courier"/>
              </a:rPr>
              <a:t>1.0’</a:t>
            </a:r>
            <a:r>
              <a:rPr lang="en-US" sz="1600" b="1" dirty="0" smtClean="0">
                <a:latin typeface="Courier"/>
                <a:cs typeface="Courier"/>
              </a:rPr>
              <a:t>) </a:t>
            </a:r>
            <a:endParaRPr lang="en-US" sz="1600" b="1" dirty="0">
              <a:latin typeface="Courier"/>
              <a:cs typeface="Courier"/>
            </a:endParaRPr>
          </a:p>
          <a:p>
            <a:r>
              <a:rPr lang="en-US" sz="1600" dirty="0" err="1">
                <a:solidFill>
                  <a:srgbClr val="800000"/>
                </a:solidFill>
                <a:latin typeface="Courier"/>
                <a:cs typeface="Courier"/>
              </a:rPr>
              <a:t>elif</a:t>
            </a:r>
            <a:r>
              <a:rPr lang="en-US" sz="1600" dirty="0">
                <a:latin typeface="Courier"/>
                <a:cs typeface="Courier"/>
              </a:rPr>
              <a:t> </a:t>
            </a:r>
            <a:r>
              <a:rPr lang="en-US" sz="1600" dirty="0" err="1">
                <a:latin typeface="Courier"/>
                <a:cs typeface="Courier"/>
              </a:rPr>
              <a:t>app.owner.endswith</a:t>
            </a:r>
            <a:r>
              <a:rPr lang="en-US" sz="1600" dirty="0">
                <a:latin typeface="Courier"/>
                <a:cs typeface="Courier"/>
              </a:rPr>
              <a:t>(</a:t>
            </a:r>
            <a:r>
              <a:rPr lang="en-US" sz="1600" dirty="0" smtClean="0">
                <a:solidFill>
                  <a:srgbClr val="0000FF"/>
                </a:solidFill>
                <a:latin typeface="Courier"/>
                <a:cs typeface="Courier"/>
              </a:rPr>
              <a:t>‘</a:t>
            </a:r>
            <a:r>
              <a:rPr lang="en-US" sz="1600" dirty="0" err="1" smtClean="0">
                <a:solidFill>
                  <a:srgbClr val="0000FF"/>
                </a:solidFill>
                <a:latin typeface="Courier"/>
                <a:cs typeface="Courier"/>
              </a:rPr>
              <a:t>sales.test.com</a:t>
            </a:r>
            <a:r>
              <a:rPr lang="en-US" sz="1600" dirty="0">
                <a:solidFill>
                  <a:srgbClr val="0000FF"/>
                </a:solidFill>
                <a:latin typeface="Courier"/>
                <a:cs typeface="Courier"/>
              </a:rPr>
              <a:t>’</a:t>
            </a:r>
            <a:r>
              <a:rPr lang="en-US" sz="1600" dirty="0">
                <a:latin typeface="Courier"/>
                <a:cs typeface="Courier"/>
              </a:rPr>
              <a:t>):</a:t>
            </a:r>
            <a:br>
              <a:rPr lang="en-US" sz="1600" dirty="0">
                <a:latin typeface="Courier"/>
                <a:cs typeface="Courier"/>
              </a:rPr>
            </a:br>
            <a:r>
              <a:rPr lang="en-US" sz="1600" dirty="0" smtClean="0">
                <a:latin typeface="Courier"/>
                <a:cs typeface="Courier"/>
              </a:rPr>
              <a:t>  </a:t>
            </a:r>
            <a:r>
              <a:rPr lang="en-US" sz="1600" b="1" dirty="0" err="1" smtClean="0">
                <a:latin typeface="Courier"/>
                <a:cs typeface="Courier"/>
              </a:rPr>
              <a:t>assert_app_dependency</a:t>
            </a:r>
            <a:r>
              <a:rPr lang="en-US" sz="1600" b="1" dirty="0" smtClean="0">
                <a:latin typeface="Courier"/>
                <a:cs typeface="Courier"/>
              </a:rPr>
              <a:t> </a:t>
            </a:r>
            <a:r>
              <a:rPr lang="en-US" sz="1600" b="1" dirty="0">
                <a:latin typeface="Courier"/>
                <a:cs typeface="Courier"/>
              </a:rPr>
              <a:t>(app , </a:t>
            </a:r>
            <a:r>
              <a:rPr lang="en-US" sz="1600" b="1" dirty="0" smtClean="0">
                <a:solidFill>
                  <a:srgbClr val="0000FF"/>
                </a:solidFill>
                <a:latin typeface="Courier"/>
                <a:cs typeface="Courier"/>
              </a:rPr>
              <a:t>‘</a:t>
            </a:r>
            <a:r>
              <a:rPr lang="en-US" sz="1600" b="1" dirty="0" err="1" smtClean="0">
                <a:solidFill>
                  <a:srgbClr val="0000FF"/>
                </a:solidFill>
                <a:latin typeface="Courier"/>
                <a:cs typeface="Courier"/>
              </a:rPr>
              <a:t>AnalyticsLog</a:t>
            </a:r>
            <a:r>
              <a:rPr lang="en-US" sz="1600" b="1" dirty="0" smtClean="0">
                <a:solidFill>
                  <a:srgbClr val="0000FF"/>
                </a:solidFill>
                <a:latin typeface="Courier"/>
                <a:cs typeface="Courier"/>
              </a:rPr>
              <a:t>’</a:t>
            </a:r>
            <a:r>
              <a:rPr lang="en-US" sz="1600" b="1" dirty="0" smtClean="0">
                <a:latin typeface="Courier"/>
                <a:cs typeface="Courier"/>
              </a:rPr>
              <a:t>, </a:t>
            </a:r>
            <a:r>
              <a:rPr lang="en-US" sz="1600" b="1" dirty="0">
                <a:solidFill>
                  <a:srgbClr val="0000FF"/>
                </a:solidFill>
                <a:latin typeface="Courier"/>
                <a:cs typeface="Courier"/>
              </a:rPr>
              <a:t>‘</a:t>
            </a:r>
            <a:r>
              <a:rPr lang="en-US" sz="1600" b="1" dirty="0" smtClean="0">
                <a:solidFill>
                  <a:srgbClr val="0000FF"/>
                </a:solidFill>
                <a:latin typeface="Courier"/>
                <a:cs typeface="Courier"/>
              </a:rPr>
              <a:t>1.0’</a:t>
            </a:r>
            <a:r>
              <a:rPr lang="en-US" sz="1600" b="1" dirty="0" smtClean="0">
                <a:latin typeface="Courier"/>
                <a:cs typeface="Courier"/>
              </a:rPr>
              <a:t>)</a:t>
            </a:r>
            <a:r>
              <a:rPr lang="en-US" sz="1600" dirty="0" smtClean="0">
                <a:latin typeface="Courier"/>
                <a:cs typeface="Courier"/>
              </a:rPr>
              <a:t> </a:t>
            </a:r>
            <a:endParaRPr lang="en-US" sz="1600" dirty="0">
              <a:latin typeface="Courier"/>
              <a:cs typeface="Courier"/>
            </a:endParaRPr>
          </a:p>
          <a:p>
            <a:r>
              <a:rPr lang="en-US" sz="1600" dirty="0" smtClean="0">
                <a:solidFill>
                  <a:srgbClr val="800000"/>
                </a:solidFill>
                <a:latin typeface="Courier"/>
                <a:cs typeface="Courier"/>
              </a:rPr>
              <a:t>else</a:t>
            </a:r>
            <a:r>
              <a:rPr lang="en-US" sz="1600" dirty="0" smtClean="0">
                <a:latin typeface="Courier"/>
                <a:cs typeface="Courier"/>
              </a:rPr>
              <a:t>:</a:t>
            </a:r>
            <a:r>
              <a:rPr lang="en-US" sz="1600" dirty="0">
                <a:latin typeface="Courier"/>
                <a:cs typeface="Courier"/>
              </a:rPr>
              <a:t/>
            </a:r>
            <a:br>
              <a:rPr lang="en-US" sz="1600" dirty="0">
                <a:latin typeface="Courier"/>
                <a:cs typeface="Courier"/>
              </a:rPr>
            </a:br>
            <a:r>
              <a:rPr lang="en-US" sz="1600" dirty="0" smtClean="0">
                <a:latin typeface="Courier"/>
                <a:cs typeface="Courier"/>
              </a:rPr>
              <a:t>  </a:t>
            </a:r>
            <a:r>
              <a:rPr lang="en-US" sz="1600" b="1" dirty="0" err="1" smtClean="0">
                <a:latin typeface="Courier"/>
                <a:cs typeface="Courier"/>
              </a:rPr>
              <a:t>assert_app</a:t>
            </a:r>
            <a:r>
              <a:rPr lang="en-US" sz="1600" b="1" dirty="0" err="1">
                <a:latin typeface="Courier"/>
                <a:cs typeface="Courier"/>
              </a:rPr>
              <a:t>_</a:t>
            </a:r>
            <a:r>
              <a:rPr lang="en-US" sz="1600" b="1" dirty="0" err="1" smtClean="0">
                <a:latin typeface="Courier"/>
                <a:cs typeface="Courier"/>
              </a:rPr>
              <a:t>dependency</a:t>
            </a:r>
            <a:r>
              <a:rPr lang="en-US" sz="1600" b="1" dirty="0">
                <a:latin typeface="Courier"/>
                <a:cs typeface="Courier"/>
              </a:rPr>
              <a:t>(app, </a:t>
            </a:r>
            <a:r>
              <a:rPr lang="en-US" sz="1600" b="1" dirty="0">
                <a:solidFill>
                  <a:srgbClr val="0000FF"/>
                </a:solidFill>
                <a:latin typeface="Courier"/>
                <a:cs typeface="Courier"/>
              </a:rPr>
              <a:t>‘</a:t>
            </a:r>
            <a:r>
              <a:rPr lang="en-US" sz="1600" b="1" dirty="0" err="1" smtClean="0">
                <a:solidFill>
                  <a:srgbClr val="0000FF"/>
                </a:solidFill>
                <a:latin typeface="Courier"/>
                <a:cs typeface="Courier"/>
              </a:rPr>
              <a:t>GenericLog</a:t>
            </a:r>
            <a:r>
              <a:rPr lang="en-US" sz="1600" b="1" dirty="0" smtClean="0">
                <a:solidFill>
                  <a:srgbClr val="0000FF"/>
                </a:solidFill>
                <a:latin typeface="Courier"/>
                <a:cs typeface="Courier"/>
              </a:rPr>
              <a:t>’</a:t>
            </a:r>
            <a:r>
              <a:rPr lang="en-US" sz="1600" b="1" dirty="0" smtClean="0">
                <a:latin typeface="Courier"/>
                <a:cs typeface="Courier"/>
              </a:rPr>
              <a:t>, </a:t>
            </a:r>
            <a:r>
              <a:rPr lang="en-US" sz="1600" b="1" dirty="0">
                <a:solidFill>
                  <a:srgbClr val="0000FF"/>
                </a:solidFill>
                <a:latin typeface="Courier"/>
                <a:cs typeface="Courier"/>
              </a:rPr>
              <a:t>‘</a:t>
            </a:r>
            <a:r>
              <a:rPr lang="en-US" sz="1600" b="1" dirty="0" smtClean="0">
                <a:solidFill>
                  <a:srgbClr val="0000FF"/>
                </a:solidFill>
                <a:latin typeface="Courier"/>
                <a:cs typeface="Courier"/>
              </a:rPr>
              <a:t>1.0’</a:t>
            </a:r>
            <a:r>
              <a:rPr lang="en-US" sz="1600" b="1" dirty="0">
                <a:latin typeface="Courier"/>
                <a:cs typeface="Courier"/>
              </a:rPr>
              <a:t>)</a:t>
            </a:r>
            <a:r>
              <a:rPr lang="en-US" sz="1600" dirty="0">
                <a:latin typeface="Courier"/>
                <a:cs typeface="Courier"/>
              </a:rPr>
              <a:t> </a:t>
            </a:r>
          </a:p>
        </p:txBody>
      </p:sp>
      <p:grpSp>
        <p:nvGrpSpPr>
          <p:cNvPr id="6" name="Group 5"/>
          <p:cNvGrpSpPr/>
          <p:nvPr/>
        </p:nvGrpSpPr>
        <p:grpSpPr>
          <a:xfrm>
            <a:off x="0" y="0"/>
            <a:ext cx="9144000" cy="983717"/>
            <a:chOff x="0" y="0"/>
            <a:chExt cx="9144000" cy="983717"/>
          </a:xfrm>
          <a:solidFill>
            <a:srgbClr val="FF0000"/>
          </a:solidFill>
        </p:grpSpPr>
        <p:sp>
          <p:nvSpPr>
            <p:cNvPr id="7" name="Rectangle 6"/>
            <p:cNvSpPr/>
            <p:nvPr/>
          </p:nvSpPr>
          <p:spPr>
            <a:xfrm>
              <a:off x="0" y="0"/>
              <a:ext cx="9144000" cy="298851"/>
            </a:xfrm>
            <a:prstGeom prst="rect">
              <a:avLst/>
            </a:prstGeom>
            <a:grp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0" y="298851"/>
              <a:ext cx="286382" cy="684866"/>
            </a:xfrm>
            <a:prstGeom prst="rect">
              <a:avLst/>
            </a:prstGeom>
            <a:grp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1968635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EAGER Overhead </a:t>
            </a:r>
            <a:r>
              <a:rPr lang="en-US" dirty="0" err="1" smtClean="0"/>
              <a:t>vs</a:t>
            </a:r>
            <a:r>
              <a:rPr lang="en-US" dirty="0" smtClean="0"/>
              <a:t> Applications</a:t>
            </a:r>
            <a:endParaRPr lang="en-US" dirty="0"/>
          </a:p>
        </p:txBody>
      </p:sp>
      <p:pic>
        <p:nvPicPr>
          <p:cNvPr id="4" name="Content Placeholder 3" descr="scalability.png"/>
          <p:cNvPicPr>
            <a:picLocks noGrp="1" noChangeAspect="1"/>
          </p:cNvPicPr>
          <p:nvPr>
            <p:ph idx="1"/>
          </p:nvPr>
        </p:nvPicPr>
        <p:blipFill>
          <a:blip r:embed="rId3">
            <a:extLst>
              <a:ext uri="{28A0092B-C50C-407E-A947-70E740481C1C}">
                <a14:useLocalDpi xmlns:a14="http://schemas.microsoft.com/office/drawing/2010/main" val="0"/>
              </a:ext>
            </a:extLst>
          </a:blip>
          <a:srcRect l="-7470" r="-7470"/>
          <a:stretch>
            <a:fillRect/>
          </a:stretch>
        </p:blipFill>
        <p:spPr/>
      </p:pic>
      <p:sp>
        <p:nvSpPr>
          <p:cNvPr id="3" name="Slide Number Placeholder 2"/>
          <p:cNvSpPr>
            <a:spLocks noGrp="1"/>
          </p:cNvSpPr>
          <p:nvPr>
            <p:ph type="sldNum" sz="quarter" idx="12"/>
          </p:nvPr>
        </p:nvSpPr>
        <p:spPr/>
        <p:txBody>
          <a:bodyPr/>
          <a:lstStyle/>
          <a:p>
            <a:fld id="{D4755116-B387-CD40-9D82-4279FFF17F28}" type="slidenum">
              <a:rPr lang="en-US" smtClean="0"/>
              <a:t>16</a:t>
            </a:fld>
            <a:endParaRPr lang="en-US"/>
          </a:p>
        </p:txBody>
      </p:sp>
      <p:grpSp>
        <p:nvGrpSpPr>
          <p:cNvPr id="5" name="Group 4"/>
          <p:cNvGrpSpPr/>
          <p:nvPr/>
        </p:nvGrpSpPr>
        <p:grpSpPr>
          <a:xfrm>
            <a:off x="0" y="0"/>
            <a:ext cx="9144000" cy="983717"/>
            <a:chOff x="0" y="0"/>
            <a:chExt cx="9144000" cy="983717"/>
          </a:xfrm>
          <a:solidFill>
            <a:srgbClr val="FF0000"/>
          </a:solidFill>
        </p:grpSpPr>
        <p:sp>
          <p:nvSpPr>
            <p:cNvPr id="6" name="Rectangle 5"/>
            <p:cNvSpPr/>
            <p:nvPr/>
          </p:nvSpPr>
          <p:spPr>
            <a:xfrm>
              <a:off x="0" y="0"/>
              <a:ext cx="9144000" cy="298851"/>
            </a:xfrm>
            <a:prstGeom prst="rect">
              <a:avLst/>
            </a:prstGeom>
            <a:grp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0" y="298851"/>
              <a:ext cx="286382" cy="684866"/>
            </a:xfrm>
            <a:prstGeom prst="rect">
              <a:avLst/>
            </a:prstGeom>
            <a:grp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8" name="TextBox 7"/>
          <p:cNvSpPr txBox="1"/>
          <p:nvPr/>
        </p:nvSpPr>
        <p:spPr>
          <a:xfrm>
            <a:off x="138307" y="6356350"/>
            <a:ext cx="7782931" cy="369332"/>
          </a:xfrm>
          <a:prstGeom prst="rect">
            <a:avLst/>
          </a:prstGeom>
          <a:noFill/>
        </p:spPr>
        <p:txBody>
          <a:bodyPr wrap="square" rtlCol="0">
            <a:spAutoFit/>
          </a:bodyPr>
          <a:lstStyle/>
          <a:p>
            <a:r>
              <a:rPr lang="en-US" dirty="0" smtClean="0"/>
              <a:t>Results from a 4-node </a:t>
            </a:r>
            <a:r>
              <a:rPr lang="en-US" dirty="0" err="1" smtClean="0"/>
              <a:t>AppScale</a:t>
            </a:r>
            <a:r>
              <a:rPr lang="en-US" dirty="0" smtClean="0"/>
              <a:t> private cloud.</a:t>
            </a:r>
            <a:endParaRPr lang="en-US" dirty="0"/>
          </a:p>
        </p:txBody>
      </p:sp>
    </p:spTree>
    <p:extLst>
      <p:ext uri="{BB962C8B-B14F-4D97-AF65-F5344CB8AC3E}">
        <p14:creationId xmlns:p14="http://schemas.microsoft.com/office/powerpoint/2010/main" val="4253085044"/>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EAGER Results Summary</a:t>
            </a:r>
            <a:endParaRPr lang="en-US" dirty="0"/>
          </a:p>
        </p:txBody>
      </p:sp>
      <p:sp>
        <p:nvSpPr>
          <p:cNvPr id="3" name="Content Placeholder 2"/>
          <p:cNvSpPr>
            <a:spLocks noGrp="1"/>
          </p:cNvSpPr>
          <p:nvPr>
            <p:ph idx="1"/>
          </p:nvPr>
        </p:nvSpPr>
        <p:spPr/>
        <p:txBody>
          <a:bodyPr/>
          <a:lstStyle/>
          <a:p>
            <a:r>
              <a:rPr lang="en-US" dirty="0" smtClean="0"/>
              <a:t>Policy enforcement overhead per application</a:t>
            </a:r>
          </a:p>
          <a:p>
            <a:pPr lvl="1"/>
            <a:r>
              <a:rPr lang="en-US" dirty="0" smtClean="0"/>
              <a:t>Less than 1s</a:t>
            </a:r>
          </a:p>
          <a:p>
            <a:r>
              <a:rPr lang="en-US" dirty="0" smtClean="0"/>
              <a:t>Increase in policy enforcement overhead</a:t>
            </a:r>
          </a:p>
          <a:p>
            <a:pPr lvl="1"/>
            <a:r>
              <a:rPr lang="en-US" dirty="0" smtClean="0"/>
              <a:t>Less than 100ms for 1000 policies</a:t>
            </a:r>
          </a:p>
          <a:p>
            <a:r>
              <a:rPr lang="en-US" dirty="0" smtClean="0"/>
              <a:t>No significant change in overhead due to the number of dependencies</a:t>
            </a:r>
          </a:p>
        </p:txBody>
      </p:sp>
      <p:sp>
        <p:nvSpPr>
          <p:cNvPr id="4" name="Slide Number Placeholder 3"/>
          <p:cNvSpPr>
            <a:spLocks noGrp="1"/>
          </p:cNvSpPr>
          <p:nvPr>
            <p:ph type="sldNum" sz="quarter" idx="12"/>
          </p:nvPr>
        </p:nvSpPr>
        <p:spPr/>
        <p:txBody>
          <a:bodyPr/>
          <a:lstStyle/>
          <a:p>
            <a:fld id="{D4755116-B387-CD40-9D82-4279FFF17F28}" type="slidenum">
              <a:rPr lang="en-US" smtClean="0"/>
              <a:t>17</a:t>
            </a:fld>
            <a:endParaRPr lang="en-US"/>
          </a:p>
        </p:txBody>
      </p:sp>
      <p:grpSp>
        <p:nvGrpSpPr>
          <p:cNvPr id="5" name="Group 4"/>
          <p:cNvGrpSpPr/>
          <p:nvPr/>
        </p:nvGrpSpPr>
        <p:grpSpPr>
          <a:xfrm>
            <a:off x="0" y="0"/>
            <a:ext cx="9144000" cy="983717"/>
            <a:chOff x="0" y="0"/>
            <a:chExt cx="9144000" cy="983717"/>
          </a:xfrm>
          <a:solidFill>
            <a:srgbClr val="FF0000"/>
          </a:solidFill>
        </p:grpSpPr>
        <p:sp>
          <p:nvSpPr>
            <p:cNvPr id="6" name="Rectangle 5"/>
            <p:cNvSpPr/>
            <p:nvPr/>
          </p:nvSpPr>
          <p:spPr>
            <a:xfrm>
              <a:off x="0" y="0"/>
              <a:ext cx="9144000" cy="298851"/>
            </a:xfrm>
            <a:prstGeom prst="rect">
              <a:avLst/>
            </a:prstGeom>
            <a:grp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0" y="298851"/>
              <a:ext cx="286382" cy="684866"/>
            </a:xfrm>
            <a:prstGeom prst="rect">
              <a:avLst/>
            </a:prstGeom>
            <a:grp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465693851"/>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a:t>
            </a:r>
            <a:r>
              <a:rPr lang="en-US" dirty="0"/>
              <a:t>Contributions</a:t>
            </a:r>
          </a:p>
        </p:txBody>
      </p:sp>
      <p:sp>
        <p:nvSpPr>
          <p:cNvPr id="3" name="Content Placeholder 2"/>
          <p:cNvSpPr>
            <a:spLocks noGrp="1"/>
          </p:cNvSpPr>
          <p:nvPr>
            <p:ph idx="1"/>
          </p:nvPr>
        </p:nvSpPr>
        <p:spPr/>
        <p:txBody>
          <a:bodyPr/>
          <a:lstStyle/>
          <a:p>
            <a:r>
              <a:rPr lang="en-US" strike="sngStrike" dirty="0">
                <a:solidFill>
                  <a:srgbClr val="BFBFBF"/>
                </a:solidFill>
              </a:rPr>
              <a:t>Low-overhead governance framework for cloud platforms that enforces best practices via policies</a:t>
            </a:r>
          </a:p>
          <a:p>
            <a:r>
              <a:rPr lang="en-US" b="1" dirty="0"/>
              <a:t>Methodology for automatically stipulating performance SLOs for cloud applications</a:t>
            </a:r>
          </a:p>
          <a:p>
            <a:r>
              <a:rPr lang="en-US" dirty="0">
                <a:solidFill>
                  <a:srgbClr val="BFBFBF"/>
                </a:solidFill>
              </a:rPr>
              <a:t>Monitoring framework for detecting performance SLO violations, and diagnosing root causes</a:t>
            </a:r>
          </a:p>
          <a:p>
            <a:endParaRPr lang="en-US" dirty="0"/>
          </a:p>
        </p:txBody>
      </p:sp>
      <p:sp>
        <p:nvSpPr>
          <p:cNvPr id="4" name="Slide Number Placeholder 3"/>
          <p:cNvSpPr>
            <a:spLocks noGrp="1"/>
          </p:cNvSpPr>
          <p:nvPr>
            <p:ph type="sldNum" sz="quarter" idx="12"/>
          </p:nvPr>
        </p:nvSpPr>
        <p:spPr/>
        <p:txBody>
          <a:bodyPr/>
          <a:lstStyle/>
          <a:p>
            <a:fld id="{D4755116-B387-CD40-9D82-4279FFF17F28}" type="slidenum">
              <a:rPr lang="en-US" smtClean="0"/>
              <a:t>18</a:t>
            </a:fld>
            <a:endParaRPr lang="en-US"/>
          </a:p>
        </p:txBody>
      </p:sp>
      <p:sp>
        <p:nvSpPr>
          <p:cNvPr id="5" name="Rectangle 4"/>
          <p:cNvSpPr/>
          <p:nvPr/>
        </p:nvSpPr>
        <p:spPr>
          <a:xfrm rot="16200000">
            <a:off x="-476708" y="2328543"/>
            <a:ext cx="1469349" cy="398467"/>
          </a:xfrm>
          <a:prstGeom prst="rect">
            <a:avLst/>
          </a:prstGeom>
          <a:solidFill>
            <a:schemeClr val="accent2">
              <a:lumMod val="20000"/>
              <a:lumOff val="80000"/>
            </a:schemeClr>
          </a:solidFill>
          <a:ln>
            <a:solidFill>
              <a:schemeClr val="accent2">
                <a:lumMod val="20000"/>
                <a:lumOff val="8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Rectangle 5"/>
          <p:cNvSpPr/>
          <p:nvPr/>
        </p:nvSpPr>
        <p:spPr>
          <a:xfrm rot="16200000">
            <a:off x="-333448" y="3654633"/>
            <a:ext cx="1182829" cy="398467"/>
          </a:xfrm>
          <a:prstGeom prst="rect">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Rectangle 6"/>
          <p:cNvSpPr/>
          <p:nvPr/>
        </p:nvSpPr>
        <p:spPr>
          <a:xfrm rot="16200000">
            <a:off x="-358474" y="4862488"/>
            <a:ext cx="1232881" cy="398467"/>
          </a:xfrm>
          <a:prstGeom prst="rect">
            <a:avLst/>
          </a:prstGeom>
          <a:solidFill>
            <a:schemeClr val="accent3">
              <a:lumMod val="20000"/>
              <a:lumOff val="80000"/>
            </a:schemeClr>
          </a:solidFill>
          <a:ln>
            <a:solidFill>
              <a:schemeClr val="accent3">
                <a:lumMod val="20000"/>
                <a:lumOff val="8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49233518"/>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Cerebro</a:t>
            </a:r>
            <a:endParaRPr lang="en-US" dirty="0"/>
          </a:p>
        </p:txBody>
      </p:sp>
      <p:sp>
        <p:nvSpPr>
          <p:cNvPr id="3" name="Content Placeholder 2"/>
          <p:cNvSpPr>
            <a:spLocks noGrp="1"/>
          </p:cNvSpPr>
          <p:nvPr>
            <p:ph idx="1"/>
          </p:nvPr>
        </p:nvSpPr>
        <p:spPr/>
        <p:txBody>
          <a:bodyPr/>
          <a:lstStyle/>
          <a:p>
            <a:r>
              <a:rPr lang="en-US" dirty="0" smtClean="0"/>
              <a:t>Predicts the response time of web APIs developed for </a:t>
            </a:r>
            <a:r>
              <a:rPr lang="en-US" dirty="0" err="1" smtClean="0"/>
              <a:t>PaaS</a:t>
            </a:r>
            <a:endParaRPr lang="en-US" dirty="0" smtClean="0"/>
          </a:p>
          <a:p>
            <a:pPr lvl="1"/>
            <a:r>
              <a:rPr lang="en-US" dirty="0" smtClean="0"/>
              <a:t>Interactive APIs developed using the </a:t>
            </a:r>
            <a:r>
              <a:rPr lang="en-US" dirty="0" err="1" smtClean="0"/>
              <a:t>PaaS</a:t>
            </a:r>
            <a:r>
              <a:rPr lang="en-US" dirty="0" smtClean="0"/>
              <a:t> SDK</a:t>
            </a:r>
            <a:endParaRPr lang="en-US" dirty="0"/>
          </a:p>
          <a:p>
            <a:r>
              <a:rPr lang="en-US" dirty="0" smtClean="0"/>
              <a:t>Fully automatic &amp; no code instrumentation</a:t>
            </a:r>
          </a:p>
          <a:p>
            <a:r>
              <a:rPr lang="en-US" dirty="0" smtClean="0"/>
              <a:t>Uses a combination of static analysis and continuous platform monitoring</a:t>
            </a:r>
          </a:p>
          <a:p>
            <a:r>
              <a:rPr lang="en-US" dirty="0" smtClean="0"/>
              <a:t>Provides a statistical framework for forming and invalidating performance SLOs</a:t>
            </a:r>
          </a:p>
          <a:p>
            <a:endParaRPr lang="en-US" dirty="0"/>
          </a:p>
        </p:txBody>
      </p:sp>
      <p:sp>
        <p:nvSpPr>
          <p:cNvPr id="4" name="TextBox 3"/>
          <p:cNvSpPr txBox="1"/>
          <p:nvPr/>
        </p:nvSpPr>
        <p:spPr>
          <a:xfrm>
            <a:off x="165100" y="5948025"/>
            <a:ext cx="8788400" cy="901785"/>
          </a:xfrm>
          <a:prstGeom prst="rect">
            <a:avLst/>
          </a:prstGeom>
          <a:noFill/>
        </p:spPr>
        <p:txBody>
          <a:bodyPr wrap="square" rtlCol="0">
            <a:spAutoFit/>
          </a:bodyPr>
          <a:lstStyle/>
          <a:p>
            <a:pPr marL="285750" indent="-285750">
              <a:lnSpc>
                <a:spcPct val="110000"/>
              </a:lnSpc>
              <a:buFont typeface="Arial"/>
              <a:buChar char="•"/>
            </a:pPr>
            <a:r>
              <a:rPr lang="en-US" sz="1200" i="1" dirty="0" smtClean="0"/>
              <a:t>H. Jayathilaka, C. </a:t>
            </a:r>
            <a:r>
              <a:rPr lang="en-US" sz="1200" i="1" dirty="0" err="1" smtClean="0"/>
              <a:t>Krintz</a:t>
            </a:r>
            <a:r>
              <a:rPr lang="en-US" sz="1200" i="1" dirty="0" smtClean="0"/>
              <a:t> and R. </a:t>
            </a:r>
            <a:r>
              <a:rPr lang="en-US" sz="1200" i="1" dirty="0" err="1" smtClean="0"/>
              <a:t>Wolski</a:t>
            </a:r>
            <a:r>
              <a:rPr lang="en-US" sz="1200" i="1" dirty="0" smtClean="0"/>
              <a:t>, “Response Time Service-Level Agreements for Cloud-hosted Web Applications”, 2015 ACM Symposium on Cloud Computing (SOCC)</a:t>
            </a:r>
          </a:p>
          <a:p>
            <a:pPr marL="285750" indent="-285750">
              <a:lnSpc>
                <a:spcPct val="110000"/>
              </a:lnSpc>
              <a:buFont typeface="Arial"/>
              <a:buChar char="•"/>
            </a:pPr>
            <a:r>
              <a:rPr lang="en-US" sz="1200" i="1" dirty="0" smtClean="0"/>
              <a:t>H</a:t>
            </a:r>
            <a:r>
              <a:rPr lang="en-US" sz="1200" i="1" dirty="0"/>
              <a:t>. Jayathilaka, C. </a:t>
            </a:r>
            <a:r>
              <a:rPr lang="en-US" sz="1200" i="1" dirty="0" err="1"/>
              <a:t>Krintz</a:t>
            </a:r>
            <a:r>
              <a:rPr lang="en-US" sz="1200" i="1" dirty="0"/>
              <a:t> and R. </a:t>
            </a:r>
            <a:r>
              <a:rPr lang="en-US" sz="1200" i="1" dirty="0" err="1"/>
              <a:t>Wolski</a:t>
            </a:r>
            <a:r>
              <a:rPr lang="en-US" sz="1200" i="1" dirty="0"/>
              <a:t>, "Service-Level Agreement Durability for Web Service Response Time," 2015 IEEE 7th International Conference on Cloud Computing Technology and Science (</a:t>
            </a:r>
            <a:r>
              <a:rPr lang="en-US" sz="1200" i="1" dirty="0" err="1"/>
              <a:t>CloudCom</a:t>
            </a:r>
            <a:r>
              <a:rPr lang="en-US" sz="1200" i="1" dirty="0"/>
              <a:t>)</a:t>
            </a:r>
          </a:p>
        </p:txBody>
      </p:sp>
      <p:sp>
        <p:nvSpPr>
          <p:cNvPr id="5" name="Slide Number Placeholder 4"/>
          <p:cNvSpPr>
            <a:spLocks noGrp="1"/>
          </p:cNvSpPr>
          <p:nvPr>
            <p:ph type="sldNum" sz="quarter" idx="12"/>
          </p:nvPr>
        </p:nvSpPr>
        <p:spPr/>
        <p:txBody>
          <a:bodyPr/>
          <a:lstStyle/>
          <a:p>
            <a:fld id="{D4755116-B387-CD40-9D82-4279FFF17F28}" type="slidenum">
              <a:rPr lang="en-US" smtClean="0"/>
              <a:t>19</a:t>
            </a:fld>
            <a:endParaRPr lang="en-US"/>
          </a:p>
        </p:txBody>
      </p:sp>
      <p:grpSp>
        <p:nvGrpSpPr>
          <p:cNvPr id="6" name="Group 5"/>
          <p:cNvGrpSpPr/>
          <p:nvPr/>
        </p:nvGrpSpPr>
        <p:grpSpPr>
          <a:xfrm>
            <a:off x="0" y="0"/>
            <a:ext cx="9144000" cy="983717"/>
            <a:chOff x="0" y="0"/>
            <a:chExt cx="9144000" cy="983717"/>
          </a:xfrm>
          <a:solidFill>
            <a:srgbClr val="0000FF"/>
          </a:solidFill>
        </p:grpSpPr>
        <p:sp>
          <p:nvSpPr>
            <p:cNvPr id="7" name="Rectangle 6"/>
            <p:cNvSpPr/>
            <p:nvPr/>
          </p:nvSpPr>
          <p:spPr>
            <a:xfrm>
              <a:off x="0" y="0"/>
              <a:ext cx="9144000" cy="298851"/>
            </a:xfrm>
            <a:prstGeom prst="rect">
              <a:avLst/>
            </a:prstGeom>
            <a:grp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298851"/>
              <a:ext cx="286382" cy="684866"/>
            </a:xfrm>
            <a:prstGeom prst="rect">
              <a:avLst/>
            </a:prstGeom>
            <a:grp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3416970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Cloud Computing</a:t>
            </a:r>
            <a:endParaRPr lang="en-US" dirty="0"/>
          </a:p>
        </p:txBody>
      </p:sp>
      <p:sp>
        <p:nvSpPr>
          <p:cNvPr id="4" name="Cloud 3"/>
          <p:cNvSpPr/>
          <p:nvPr/>
        </p:nvSpPr>
        <p:spPr>
          <a:xfrm rot="10800000">
            <a:off x="135627" y="3511493"/>
            <a:ext cx="6348073" cy="3088123"/>
          </a:xfrm>
          <a:prstGeom prst="cloud">
            <a:avLst/>
          </a:prstGeom>
          <a:noFill/>
          <a:ln w="28575" cmpd="sng"/>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1393978" y="5441569"/>
            <a:ext cx="3996901" cy="61015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Infrastructure Resources</a:t>
            </a:r>
            <a:endParaRPr lang="en-US" dirty="0"/>
          </a:p>
        </p:txBody>
      </p:sp>
      <p:sp>
        <p:nvSpPr>
          <p:cNvPr id="6" name="Rectangle 5"/>
          <p:cNvSpPr/>
          <p:nvPr/>
        </p:nvSpPr>
        <p:spPr>
          <a:xfrm>
            <a:off x="1736391" y="4831412"/>
            <a:ext cx="3312074" cy="61015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Programming Platforms</a:t>
            </a:r>
            <a:endParaRPr lang="en-US" dirty="0"/>
          </a:p>
        </p:txBody>
      </p:sp>
      <p:sp>
        <p:nvSpPr>
          <p:cNvPr id="7" name="Rectangle 6"/>
          <p:cNvSpPr/>
          <p:nvPr/>
        </p:nvSpPr>
        <p:spPr>
          <a:xfrm>
            <a:off x="2109933" y="4221258"/>
            <a:ext cx="2564990" cy="61015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Applications </a:t>
            </a:r>
            <a:endParaRPr lang="en-US" dirty="0"/>
          </a:p>
        </p:txBody>
      </p:sp>
      <p:sp>
        <p:nvSpPr>
          <p:cNvPr id="9" name="Right Brace 8"/>
          <p:cNvSpPr/>
          <p:nvPr/>
        </p:nvSpPr>
        <p:spPr>
          <a:xfrm>
            <a:off x="6514295" y="3513368"/>
            <a:ext cx="276068" cy="3088124"/>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0" name="TextBox 9"/>
          <p:cNvSpPr txBox="1"/>
          <p:nvPr/>
        </p:nvSpPr>
        <p:spPr>
          <a:xfrm>
            <a:off x="6501595" y="4649588"/>
            <a:ext cx="2912436" cy="1092607"/>
          </a:xfrm>
          <a:prstGeom prst="rect">
            <a:avLst/>
          </a:prstGeom>
          <a:noFill/>
        </p:spPr>
        <p:txBody>
          <a:bodyPr wrap="square" rtlCol="0">
            <a:spAutoFit/>
          </a:bodyPr>
          <a:lstStyle/>
          <a:p>
            <a:pPr algn="ctr"/>
            <a:r>
              <a:rPr lang="en-US" sz="1600" dirty="0" smtClean="0"/>
              <a:t>Scalability</a:t>
            </a:r>
          </a:p>
          <a:p>
            <a:pPr algn="ctr"/>
            <a:r>
              <a:rPr lang="en-US" sz="1600" dirty="0" smtClean="0"/>
              <a:t>High availability</a:t>
            </a:r>
          </a:p>
          <a:p>
            <a:pPr algn="ctr"/>
            <a:r>
              <a:rPr lang="en-US" sz="1600" dirty="0" smtClean="0"/>
              <a:t>Productivity enhancement</a:t>
            </a:r>
          </a:p>
          <a:p>
            <a:pPr algn="ctr"/>
            <a:endParaRPr lang="en-US" sz="1700" dirty="0"/>
          </a:p>
        </p:txBody>
      </p:sp>
      <p:pic>
        <p:nvPicPr>
          <p:cNvPr id="11" name="Picture 10" descr="company.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591962"/>
            <a:ext cx="1371600" cy="1371600"/>
          </a:xfrm>
          <a:prstGeom prst="rect">
            <a:avLst/>
          </a:prstGeom>
        </p:spPr>
      </p:pic>
      <p:pic>
        <p:nvPicPr>
          <p:cNvPr id="12" name="Picture 11" descr="scientist-icon-53575.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84143" y="1591962"/>
            <a:ext cx="1371600" cy="1371600"/>
          </a:xfrm>
          <a:prstGeom prst="rect">
            <a:avLst/>
          </a:prstGeom>
        </p:spPr>
      </p:pic>
      <p:pic>
        <p:nvPicPr>
          <p:cNvPr id="13" name="Picture 12" descr="mobile_user_400_clr_9132-262x300.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88165" y="1591962"/>
            <a:ext cx="1197864" cy="1371600"/>
          </a:xfrm>
          <a:prstGeom prst="rect">
            <a:avLst/>
          </a:prstGeom>
        </p:spPr>
      </p:pic>
      <p:sp>
        <p:nvSpPr>
          <p:cNvPr id="14" name="Down Arrow 13"/>
          <p:cNvSpPr/>
          <p:nvPr/>
        </p:nvSpPr>
        <p:spPr>
          <a:xfrm>
            <a:off x="3473942" y="2963562"/>
            <a:ext cx="298833" cy="423412"/>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Down Arrow 15"/>
          <p:cNvSpPr/>
          <p:nvPr/>
        </p:nvSpPr>
        <p:spPr>
          <a:xfrm rot="18898302">
            <a:off x="1612941" y="2979107"/>
            <a:ext cx="301752" cy="698938"/>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Down Arrow 16"/>
          <p:cNvSpPr/>
          <p:nvPr/>
        </p:nvSpPr>
        <p:spPr>
          <a:xfrm rot="3352521" flipH="1">
            <a:off x="5131914" y="2934330"/>
            <a:ext cx="301752" cy="702177"/>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12"/>
          </p:nvPr>
        </p:nvSpPr>
        <p:spPr/>
        <p:txBody>
          <a:bodyPr/>
          <a:lstStyle/>
          <a:p>
            <a:fld id="{D4755116-B387-CD40-9D82-4279FFF17F28}" type="slidenum">
              <a:rPr lang="en-US" smtClean="0"/>
              <a:t>2</a:t>
            </a:fld>
            <a:endParaRPr lang="en-US"/>
          </a:p>
        </p:txBody>
      </p:sp>
    </p:spTree>
    <p:extLst>
      <p:ext uri="{BB962C8B-B14F-4D97-AF65-F5344CB8AC3E}">
        <p14:creationId xmlns:p14="http://schemas.microsoft.com/office/powerpoint/2010/main" val="67305569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linds(horizontal)">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Cerebro</a:t>
            </a:r>
            <a:r>
              <a:rPr lang="en-US" dirty="0" smtClean="0"/>
              <a:t> Architecture</a:t>
            </a:r>
            <a:endParaRPr lang="en-US" dirty="0"/>
          </a:p>
        </p:txBody>
      </p:sp>
      <p:pic>
        <p:nvPicPr>
          <p:cNvPr id="4" name="Content Placeholder 6" descr="cerebro_arch.png"/>
          <p:cNvPicPr>
            <a:picLocks noGrp="1" noChangeAspect="1"/>
          </p:cNvPicPr>
          <p:nvPr>
            <p:ph idx="1"/>
          </p:nvPr>
        </p:nvPicPr>
        <p:blipFill>
          <a:blip r:embed="rId3">
            <a:extLst>
              <a:ext uri="{28A0092B-C50C-407E-A947-70E740481C1C}">
                <a14:useLocalDpi xmlns:a14="http://schemas.microsoft.com/office/drawing/2010/main" val="0"/>
              </a:ext>
            </a:extLst>
          </a:blip>
          <a:srcRect l="-15284" r="-15284"/>
          <a:stretch>
            <a:fillRect/>
          </a:stretch>
        </p:blipFill>
        <p:spPr>
          <a:xfrm>
            <a:off x="-246848" y="1359198"/>
            <a:ext cx="8667818" cy="4766966"/>
          </a:xfrm>
        </p:spPr>
      </p:pic>
      <p:sp>
        <p:nvSpPr>
          <p:cNvPr id="3" name="Slide Number Placeholder 2"/>
          <p:cNvSpPr>
            <a:spLocks noGrp="1"/>
          </p:cNvSpPr>
          <p:nvPr>
            <p:ph type="sldNum" sz="quarter" idx="12"/>
          </p:nvPr>
        </p:nvSpPr>
        <p:spPr/>
        <p:txBody>
          <a:bodyPr/>
          <a:lstStyle/>
          <a:p>
            <a:fld id="{D4755116-B387-CD40-9D82-4279FFF17F28}" type="slidenum">
              <a:rPr lang="en-US" smtClean="0"/>
              <a:t>20</a:t>
            </a:fld>
            <a:endParaRPr lang="en-US"/>
          </a:p>
        </p:txBody>
      </p:sp>
      <p:sp>
        <p:nvSpPr>
          <p:cNvPr id="5" name="Rectangular Callout 4"/>
          <p:cNvSpPr/>
          <p:nvPr/>
        </p:nvSpPr>
        <p:spPr>
          <a:xfrm>
            <a:off x="7154459" y="5108123"/>
            <a:ext cx="1818705" cy="962817"/>
          </a:xfrm>
          <a:prstGeom prst="wedgeRectCallout">
            <a:avLst>
              <a:gd name="adj1" fmla="val -78667"/>
              <a:gd name="adj2" fmla="val 15182"/>
            </a:avLst>
          </a:prstGeom>
          <a:solidFill>
            <a:srgbClr val="008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API responds under Q </a:t>
            </a:r>
            <a:r>
              <a:rPr lang="en-US" dirty="0" err="1" smtClean="0"/>
              <a:t>ms</a:t>
            </a:r>
            <a:r>
              <a:rPr lang="en-US" dirty="0" smtClean="0"/>
              <a:t>, p% of the time</a:t>
            </a:r>
            <a:endParaRPr lang="en-US" dirty="0"/>
          </a:p>
        </p:txBody>
      </p:sp>
      <p:grpSp>
        <p:nvGrpSpPr>
          <p:cNvPr id="6" name="Group 5"/>
          <p:cNvGrpSpPr/>
          <p:nvPr/>
        </p:nvGrpSpPr>
        <p:grpSpPr>
          <a:xfrm>
            <a:off x="0" y="0"/>
            <a:ext cx="9144000" cy="983717"/>
            <a:chOff x="0" y="0"/>
            <a:chExt cx="9144000" cy="983717"/>
          </a:xfrm>
          <a:solidFill>
            <a:srgbClr val="0000FF"/>
          </a:solidFill>
        </p:grpSpPr>
        <p:sp>
          <p:nvSpPr>
            <p:cNvPr id="7" name="Rectangle 6"/>
            <p:cNvSpPr/>
            <p:nvPr/>
          </p:nvSpPr>
          <p:spPr>
            <a:xfrm>
              <a:off x="0" y="0"/>
              <a:ext cx="9144000" cy="298851"/>
            </a:xfrm>
            <a:prstGeom prst="rect">
              <a:avLst/>
            </a:prstGeom>
            <a:grp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298851"/>
              <a:ext cx="286382" cy="684866"/>
            </a:xfrm>
            <a:prstGeom prst="rect">
              <a:avLst/>
            </a:prstGeom>
            <a:grp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0" name="TextBox 9"/>
          <p:cNvSpPr txBox="1"/>
          <p:nvPr/>
        </p:nvSpPr>
        <p:spPr>
          <a:xfrm>
            <a:off x="5304300" y="5217435"/>
            <a:ext cx="1199096" cy="276999"/>
          </a:xfrm>
          <a:prstGeom prst="rect">
            <a:avLst/>
          </a:prstGeom>
          <a:solidFill>
            <a:srgbClr val="C0504D"/>
          </a:solidFill>
        </p:spPr>
        <p:txBody>
          <a:bodyPr wrap="square" rtlCol="0">
            <a:spAutoFit/>
          </a:bodyPr>
          <a:lstStyle/>
          <a:p>
            <a:pPr algn="ctr"/>
            <a:r>
              <a:rPr lang="en-US" sz="1200" b="1" dirty="0" smtClean="0">
                <a:solidFill>
                  <a:schemeClr val="bg1"/>
                </a:solidFill>
              </a:rPr>
              <a:t>SLO Predictor</a:t>
            </a:r>
            <a:endParaRPr lang="en-US" sz="1200" b="1" dirty="0">
              <a:solidFill>
                <a:schemeClr val="bg1"/>
              </a:solidFill>
            </a:endParaRPr>
          </a:p>
        </p:txBody>
      </p:sp>
      <p:sp>
        <p:nvSpPr>
          <p:cNvPr id="9" name="TextBox 8"/>
          <p:cNvSpPr txBox="1"/>
          <p:nvPr/>
        </p:nvSpPr>
        <p:spPr>
          <a:xfrm>
            <a:off x="6739339" y="3533528"/>
            <a:ext cx="1518177" cy="523220"/>
          </a:xfrm>
          <a:prstGeom prst="rect">
            <a:avLst/>
          </a:prstGeom>
          <a:noFill/>
        </p:spPr>
        <p:txBody>
          <a:bodyPr wrap="square" rtlCol="0">
            <a:spAutoFit/>
          </a:bodyPr>
          <a:lstStyle/>
          <a:p>
            <a:r>
              <a:rPr lang="en-US" sz="1400" dirty="0" smtClean="0"/>
              <a:t>Path identification via CFG</a:t>
            </a:r>
            <a:endParaRPr lang="en-US" sz="1400" dirty="0"/>
          </a:p>
        </p:txBody>
      </p:sp>
    </p:spTree>
    <p:extLst>
      <p:ext uri="{BB962C8B-B14F-4D97-AF65-F5344CB8AC3E}">
        <p14:creationId xmlns:p14="http://schemas.microsoft.com/office/powerpoint/2010/main" val="147147938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SLO Durability</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Suppose Cerebro predicts that some API responds under Q </a:t>
            </a:r>
            <a:r>
              <a:rPr lang="en-US" dirty="0" err="1" smtClean="0"/>
              <a:t>ms</a:t>
            </a:r>
            <a:r>
              <a:rPr lang="en-US" dirty="0" smtClean="0"/>
              <a:t>, 95% of the time</a:t>
            </a:r>
          </a:p>
          <a:p>
            <a:pPr lvl="1"/>
            <a:r>
              <a:rPr lang="en-US" dirty="0" smtClean="0"/>
              <a:t>Probability of observing 3 consecutive readings greater than Q: 0.05</a:t>
            </a:r>
            <a:r>
              <a:rPr lang="en-US" baseline="30000" dirty="0" smtClean="0"/>
              <a:t>3 </a:t>
            </a:r>
            <a:r>
              <a:rPr lang="en-US" dirty="0" smtClean="0"/>
              <a:t>= 0.000125</a:t>
            </a:r>
          </a:p>
          <a:p>
            <a:r>
              <a:rPr lang="en-US" dirty="0"/>
              <a:t>Each time </a:t>
            </a:r>
            <a:r>
              <a:rPr lang="en-US" dirty="0" err="1"/>
              <a:t>Cerebro</a:t>
            </a:r>
            <a:r>
              <a:rPr lang="en-US" dirty="0"/>
              <a:t> makes a </a:t>
            </a:r>
            <a:r>
              <a:rPr lang="en-US" dirty="0" smtClean="0"/>
              <a:t>prediction, </a:t>
            </a:r>
            <a:r>
              <a:rPr lang="en-US" dirty="0"/>
              <a:t>it </a:t>
            </a:r>
            <a:r>
              <a:rPr lang="en-US" dirty="0" smtClean="0"/>
              <a:t>computes </a:t>
            </a:r>
            <a:r>
              <a:rPr lang="en-US" dirty="0"/>
              <a:t>the </a:t>
            </a:r>
            <a:r>
              <a:rPr lang="en-US" dirty="0" smtClean="0"/>
              <a:t>autocorrelation </a:t>
            </a:r>
            <a:r>
              <a:rPr lang="en-US" dirty="0"/>
              <a:t>in the time series</a:t>
            </a:r>
          </a:p>
          <a:p>
            <a:r>
              <a:rPr lang="en-US" dirty="0"/>
              <a:t>Autocorrelation can be used to lookup a table, and determine </a:t>
            </a:r>
            <a:r>
              <a:rPr lang="en-US" i="1" dirty="0" err="1"/>
              <a:t>C</a:t>
            </a:r>
            <a:r>
              <a:rPr lang="en-US" i="1" baseline="-25000" dirty="0" err="1"/>
              <a:t>w</a:t>
            </a:r>
            <a:r>
              <a:rPr lang="en-US" dirty="0"/>
              <a:t>; the number of consecutive readings greater than </a:t>
            </a:r>
            <a:r>
              <a:rPr lang="en-US" i="1" dirty="0"/>
              <a:t>Q</a:t>
            </a:r>
            <a:r>
              <a:rPr lang="en-US" dirty="0"/>
              <a:t>, that constitute a change </a:t>
            </a:r>
            <a:r>
              <a:rPr lang="en-US" dirty="0" smtClean="0"/>
              <a:t>point</a:t>
            </a:r>
            <a:endParaRPr lang="en-US" dirty="0"/>
          </a:p>
        </p:txBody>
      </p:sp>
      <p:sp>
        <p:nvSpPr>
          <p:cNvPr id="4" name="Slide Number Placeholder 3"/>
          <p:cNvSpPr>
            <a:spLocks noGrp="1"/>
          </p:cNvSpPr>
          <p:nvPr>
            <p:ph type="sldNum" sz="quarter" idx="12"/>
          </p:nvPr>
        </p:nvSpPr>
        <p:spPr/>
        <p:txBody>
          <a:bodyPr/>
          <a:lstStyle/>
          <a:p>
            <a:fld id="{4940F666-E5FA-274D-B0C1-53A0010BDC84}" type="slidenum">
              <a:rPr lang="en-US" smtClean="0"/>
              <a:t>21</a:t>
            </a:fld>
            <a:endParaRPr lang="en-US"/>
          </a:p>
        </p:txBody>
      </p:sp>
      <p:grpSp>
        <p:nvGrpSpPr>
          <p:cNvPr id="5" name="Group 4"/>
          <p:cNvGrpSpPr/>
          <p:nvPr/>
        </p:nvGrpSpPr>
        <p:grpSpPr>
          <a:xfrm>
            <a:off x="0" y="0"/>
            <a:ext cx="9144000" cy="983717"/>
            <a:chOff x="0" y="0"/>
            <a:chExt cx="9144000" cy="983717"/>
          </a:xfrm>
          <a:solidFill>
            <a:srgbClr val="0000FF"/>
          </a:solidFill>
        </p:grpSpPr>
        <p:sp>
          <p:nvSpPr>
            <p:cNvPr id="6" name="Rectangle 5"/>
            <p:cNvSpPr/>
            <p:nvPr/>
          </p:nvSpPr>
          <p:spPr>
            <a:xfrm>
              <a:off x="0" y="0"/>
              <a:ext cx="9144000" cy="298851"/>
            </a:xfrm>
            <a:prstGeom prst="rect">
              <a:avLst/>
            </a:prstGeom>
            <a:grp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0" y="298851"/>
              <a:ext cx="286382" cy="684866"/>
            </a:xfrm>
            <a:prstGeom prst="rect">
              <a:avLst/>
            </a:prstGeom>
            <a:grp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582674383"/>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10" descr="accuracy_summary.png"/>
          <p:cNvPicPr>
            <a:picLocks noGrp="1" noChangeAspect="1"/>
          </p:cNvPicPr>
          <p:nvPr>
            <p:ph idx="1"/>
          </p:nvPr>
        </p:nvPicPr>
        <p:blipFill>
          <a:blip r:embed="rId3">
            <a:extLst>
              <a:ext uri="{28A0092B-C50C-407E-A947-70E740481C1C}">
                <a14:useLocalDpi xmlns:a14="http://schemas.microsoft.com/office/drawing/2010/main" val="0"/>
              </a:ext>
            </a:extLst>
          </a:blip>
          <a:srcRect l="-10610" r="-10610"/>
          <a:stretch>
            <a:fillRect/>
          </a:stretch>
        </p:blipFill>
        <p:spPr/>
      </p:pic>
      <p:sp>
        <p:nvSpPr>
          <p:cNvPr id="2" name="Title 1"/>
          <p:cNvSpPr>
            <a:spLocks noGrp="1"/>
          </p:cNvSpPr>
          <p:nvPr>
            <p:ph type="title"/>
          </p:nvPr>
        </p:nvSpPr>
        <p:spPr/>
        <p:txBody>
          <a:bodyPr/>
          <a:lstStyle/>
          <a:p>
            <a:r>
              <a:rPr lang="en-US" dirty="0" smtClean="0"/>
              <a:t>Prediction Correctness</a:t>
            </a:r>
            <a:endParaRPr lang="en-US" dirty="0"/>
          </a:p>
        </p:txBody>
      </p:sp>
      <p:sp>
        <p:nvSpPr>
          <p:cNvPr id="3" name="Slide Number Placeholder 2"/>
          <p:cNvSpPr>
            <a:spLocks noGrp="1"/>
          </p:cNvSpPr>
          <p:nvPr>
            <p:ph type="sldNum" sz="quarter" idx="12"/>
          </p:nvPr>
        </p:nvSpPr>
        <p:spPr/>
        <p:txBody>
          <a:bodyPr/>
          <a:lstStyle/>
          <a:p>
            <a:fld id="{3336F440-0623-F948-B0BF-C3A0BAE2BBD0}" type="slidenum">
              <a:rPr lang="en-US" smtClean="0"/>
              <a:pPr/>
              <a:t>22</a:t>
            </a:fld>
            <a:endParaRPr lang="en-US"/>
          </a:p>
        </p:txBody>
      </p:sp>
      <p:grpSp>
        <p:nvGrpSpPr>
          <p:cNvPr id="12" name="Group 11"/>
          <p:cNvGrpSpPr/>
          <p:nvPr/>
        </p:nvGrpSpPr>
        <p:grpSpPr>
          <a:xfrm>
            <a:off x="1524978" y="3162338"/>
            <a:ext cx="6443921" cy="359175"/>
            <a:chOff x="923701" y="3181265"/>
            <a:chExt cx="7569218" cy="359175"/>
          </a:xfrm>
        </p:grpSpPr>
        <p:cxnSp>
          <p:nvCxnSpPr>
            <p:cNvPr id="6" name="Straight Connector 5"/>
            <p:cNvCxnSpPr/>
            <p:nvPr/>
          </p:nvCxnSpPr>
          <p:spPr>
            <a:xfrm>
              <a:off x="1295747" y="3360853"/>
              <a:ext cx="7197172" cy="0"/>
            </a:xfrm>
            <a:prstGeom prst="line">
              <a:avLst/>
            </a:prstGeom>
            <a:ln>
              <a:solidFill>
                <a:srgbClr val="008000"/>
              </a:solidFill>
            </a:ln>
          </p:spPr>
          <p:style>
            <a:lnRef idx="2">
              <a:schemeClr val="accent1"/>
            </a:lnRef>
            <a:fillRef idx="0">
              <a:schemeClr val="accent1"/>
            </a:fillRef>
            <a:effectRef idx="1">
              <a:schemeClr val="accent1"/>
            </a:effectRef>
            <a:fontRef idx="minor">
              <a:schemeClr val="tx1"/>
            </a:fontRef>
          </p:style>
        </p:cxnSp>
        <p:sp>
          <p:nvSpPr>
            <p:cNvPr id="7" name="Rectangle 6"/>
            <p:cNvSpPr/>
            <p:nvPr/>
          </p:nvSpPr>
          <p:spPr>
            <a:xfrm>
              <a:off x="923701" y="3181265"/>
              <a:ext cx="362902" cy="359175"/>
            </a:xfrm>
            <a:prstGeom prst="rect">
              <a:avLst/>
            </a:prstGeom>
            <a:noFill/>
            <a:ln w="38100" cmpd="sng">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19050" cmpd="sng">
                  <a:solidFill>
                    <a:srgbClr val="000000"/>
                  </a:solidFill>
                </a:ln>
              </a:endParaRPr>
            </a:p>
          </p:txBody>
        </p:sp>
      </p:grpSp>
      <p:grpSp>
        <p:nvGrpSpPr>
          <p:cNvPr id="8" name="Group 7"/>
          <p:cNvGrpSpPr/>
          <p:nvPr/>
        </p:nvGrpSpPr>
        <p:grpSpPr>
          <a:xfrm>
            <a:off x="0" y="0"/>
            <a:ext cx="9144000" cy="983717"/>
            <a:chOff x="0" y="0"/>
            <a:chExt cx="9144000" cy="983717"/>
          </a:xfrm>
          <a:solidFill>
            <a:srgbClr val="0000FF"/>
          </a:solidFill>
        </p:grpSpPr>
        <p:sp>
          <p:nvSpPr>
            <p:cNvPr id="9" name="Rectangle 8"/>
            <p:cNvSpPr/>
            <p:nvPr/>
          </p:nvSpPr>
          <p:spPr>
            <a:xfrm>
              <a:off x="0" y="0"/>
              <a:ext cx="9144000" cy="298851"/>
            </a:xfrm>
            <a:prstGeom prst="rect">
              <a:avLst/>
            </a:prstGeom>
            <a:grp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0" y="298851"/>
              <a:ext cx="286382" cy="684866"/>
            </a:xfrm>
            <a:prstGeom prst="rect">
              <a:avLst/>
            </a:prstGeom>
            <a:grp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25125614"/>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Prediction Tightness</a:t>
            </a:r>
            <a:endParaRPr lang="en-US" dirty="0"/>
          </a:p>
        </p:txBody>
      </p:sp>
      <p:pic>
        <p:nvPicPr>
          <p:cNvPr id="5" name="Content Placeholder 4" descr="diff_summary.png"/>
          <p:cNvPicPr>
            <a:picLocks noGrp="1" noChangeAspect="1"/>
          </p:cNvPicPr>
          <p:nvPr>
            <p:ph idx="1"/>
          </p:nvPr>
        </p:nvPicPr>
        <p:blipFill>
          <a:blip r:embed="rId2">
            <a:extLst>
              <a:ext uri="{28A0092B-C50C-407E-A947-70E740481C1C}">
                <a14:useLocalDpi xmlns:a14="http://schemas.microsoft.com/office/drawing/2010/main" val="0"/>
              </a:ext>
            </a:extLst>
          </a:blip>
          <a:srcRect l="-10678" r="-10678"/>
          <a:stretch>
            <a:fillRect/>
          </a:stretch>
        </p:blipFill>
        <p:spPr/>
      </p:pic>
      <p:sp>
        <p:nvSpPr>
          <p:cNvPr id="4" name="Slide Number Placeholder 3"/>
          <p:cNvSpPr>
            <a:spLocks noGrp="1"/>
          </p:cNvSpPr>
          <p:nvPr>
            <p:ph type="sldNum" sz="quarter" idx="12"/>
          </p:nvPr>
        </p:nvSpPr>
        <p:spPr/>
        <p:txBody>
          <a:bodyPr/>
          <a:lstStyle/>
          <a:p>
            <a:fld id="{D4755116-B387-CD40-9D82-4279FFF17F28}" type="slidenum">
              <a:rPr lang="en-US" smtClean="0"/>
              <a:t>23</a:t>
            </a:fld>
            <a:endParaRPr lang="en-US"/>
          </a:p>
        </p:txBody>
      </p:sp>
      <p:grpSp>
        <p:nvGrpSpPr>
          <p:cNvPr id="6" name="Group 5"/>
          <p:cNvGrpSpPr/>
          <p:nvPr/>
        </p:nvGrpSpPr>
        <p:grpSpPr>
          <a:xfrm>
            <a:off x="0" y="0"/>
            <a:ext cx="9144000" cy="983717"/>
            <a:chOff x="0" y="0"/>
            <a:chExt cx="9144000" cy="983717"/>
          </a:xfrm>
          <a:solidFill>
            <a:srgbClr val="0000FF"/>
          </a:solidFill>
        </p:grpSpPr>
        <p:sp>
          <p:nvSpPr>
            <p:cNvPr id="7" name="Rectangle 6"/>
            <p:cNvSpPr/>
            <p:nvPr/>
          </p:nvSpPr>
          <p:spPr>
            <a:xfrm>
              <a:off x="0" y="0"/>
              <a:ext cx="9144000" cy="298851"/>
            </a:xfrm>
            <a:prstGeom prst="rect">
              <a:avLst/>
            </a:prstGeom>
            <a:grp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298851"/>
              <a:ext cx="286382" cy="684866"/>
            </a:xfrm>
            <a:prstGeom prst="rect">
              <a:avLst/>
            </a:prstGeom>
            <a:grp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8699086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Correctness </a:t>
            </a:r>
            <a:r>
              <a:rPr lang="en-US" dirty="0" err="1" smtClean="0"/>
              <a:t>vs</a:t>
            </a:r>
            <a:r>
              <a:rPr lang="en-US" dirty="0" smtClean="0"/>
              <a:t> Tightness</a:t>
            </a:r>
            <a:endParaRPr lang="en-US" dirty="0"/>
          </a:p>
        </p:txBody>
      </p:sp>
      <p:pic>
        <p:nvPicPr>
          <p:cNvPr id="5" name="Content Placeholder 4" descr="get_all_students_detailed.png"/>
          <p:cNvPicPr>
            <a:picLocks noGrp="1" noChangeAspect="1"/>
          </p:cNvPicPr>
          <p:nvPr>
            <p:ph idx="1"/>
          </p:nvPr>
        </p:nvPicPr>
        <p:blipFill>
          <a:blip r:embed="rId2">
            <a:extLst>
              <a:ext uri="{28A0092B-C50C-407E-A947-70E740481C1C}">
                <a14:useLocalDpi xmlns:a14="http://schemas.microsoft.com/office/drawing/2010/main" val="0"/>
              </a:ext>
            </a:extLst>
          </a:blip>
          <a:srcRect l="-6730" r="-6730"/>
          <a:stretch>
            <a:fillRect/>
          </a:stretch>
        </p:blipFill>
        <p:spPr/>
      </p:pic>
      <p:sp>
        <p:nvSpPr>
          <p:cNvPr id="4" name="Slide Number Placeholder 3"/>
          <p:cNvSpPr>
            <a:spLocks noGrp="1"/>
          </p:cNvSpPr>
          <p:nvPr>
            <p:ph type="sldNum" sz="quarter" idx="12"/>
          </p:nvPr>
        </p:nvSpPr>
        <p:spPr/>
        <p:txBody>
          <a:bodyPr/>
          <a:lstStyle/>
          <a:p>
            <a:fld id="{D4755116-B387-CD40-9D82-4279FFF17F28}" type="slidenum">
              <a:rPr lang="en-US" smtClean="0"/>
              <a:t>24</a:t>
            </a:fld>
            <a:endParaRPr lang="en-US"/>
          </a:p>
        </p:txBody>
      </p:sp>
      <p:grpSp>
        <p:nvGrpSpPr>
          <p:cNvPr id="6" name="Group 5"/>
          <p:cNvGrpSpPr/>
          <p:nvPr/>
        </p:nvGrpSpPr>
        <p:grpSpPr>
          <a:xfrm>
            <a:off x="0" y="0"/>
            <a:ext cx="9144000" cy="983717"/>
            <a:chOff x="0" y="0"/>
            <a:chExt cx="9144000" cy="983717"/>
          </a:xfrm>
          <a:solidFill>
            <a:srgbClr val="0000FF"/>
          </a:solidFill>
        </p:grpSpPr>
        <p:sp>
          <p:nvSpPr>
            <p:cNvPr id="7" name="Rectangle 6"/>
            <p:cNvSpPr/>
            <p:nvPr/>
          </p:nvSpPr>
          <p:spPr>
            <a:xfrm>
              <a:off x="0" y="0"/>
              <a:ext cx="9144000" cy="298851"/>
            </a:xfrm>
            <a:prstGeom prst="rect">
              <a:avLst/>
            </a:prstGeom>
            <a:grp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298851"/>
              <a:ext cx="286382" cy="684866"/>
            </a:xfrm>
            <a:prstGeom prst="rect">
              <a:avLst/>
            </a:prstGeom>
            <a:grp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51585462"/>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SLO Renewals Per User</a:t>
            </a:r>
            <a:endParaRPr lang="en-US" dirty="0"/>
          </a:p>
        </p:txBody>
      </p:sp>
      <p:pic>
        <p:nvPicPr>
          <p:cNvPr id="4" name="Content Placeholder 3" descr="renegotiation_cdf.png"/>
          <p:cNvPicPr>
            <a:picLocks noGrp="1" noChangeAspect="1"/>
          </p:cNvPicPr>
          <p:nvPr>
            <p:ph idx="1"/>
          </p:nvPr>
        </p:nvPicPr>
        <p:blipFill>
          <a:blip r:embed="rId3">
            <a:extLst>
              <a:ext uri="{28A0092B-C50C-407E-A947-70E740481C1C}">
                <a14:useLocalDpi xmlns:a14="http://schemas.microsoft.com/office/drawing/2010/main" val="0"/>
              </a:ext>
            </a:extLst>
          </a:blip>
          <a:srcRect l="-12238" r="-12238"/>
          <a:stretch>
            <a:fillRect/>
          </a:stretch>
        </p:blipFill>
        <p:spPr/>
      </p:pic>
      <p:sp>
        <p:nvSpPr>
          <p:cNvPr id="3" name="Slide Number Placeholder 2"/>
          <p:cNvSpPr>
            <a:spLocks noGrp="1"/>
          </p:cNvSpPr>
          <p:nvPr>
            <p:ph type="sldNum" sz="quarter" idx="12"/>
          </p:nvPr>
        </p:nvSpPr>
        <p:spPr/>
        <p:txBody>
          <a:bodyPr/>
          <a:lstStyle/>
          <a:p>
            <a:fld id="{4940F666-E5FA-274D-B0C1-53A0010BDC84}" type="slidenum">
              <a:rPr lang="en-US" smtClean="0"/>
              <a:t>25</a:t>
            </a:fld>
            <a:endParaRPr lang="en-US"/>
          </a:p>
        </p:txBody>
      </p:sp>
      <p:grpSp>
        <p:nvGrpSpPr>
          <p:cNvPr id="5" name="Group 4"/>
          <p:cNvGrpSpPr/>
          <p:nvPr/>
        </p:nvGrpSpPr>
        <p:grpSpPr>
          <a:xfrm>
            <a:off x="0" y="0"/>
            <a:ext cx="9144000" cy="983717"/>
            <a:chOff x="0" y="0"/>
            <a:chExt cx="9144000" cy="983717"/>
          </a:xfrm>
          <a:solidFill>
            <a:srgbClr val="0000FF"/>
          </a:solidFill>
        </p:grpSpPr>
        <p:sp>
          <p:nvSpPr>
            <p:cNvPr id="6" name="Rectangle 5"/>
            <p:cNvSpPr/>
            <p:nvPr/>
          </p:nvSpPr>
          <p:spPr>
            <a:xfrm>
              <a:off x="0" y="0"/>
              <a:ext cx="9144000" cy="298851"/>
            </a:xfrm>
            <a:prstGeom prst="rect">
              <a:avLst/>
            </a:prstGeom>
            <a:grp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0" y="298851"/>
              <a:ext cx="286382" cy="684866"/>
            </a:xfrm>
            <a:prstGeom prst="rect">
              <a:avLst/>
            </a:prstGeom>
            <a:grp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8" name="TextBox 7"/>
          <p:cNvSpPr txBox="1"/>
          <p:nvPr/>
        </p:nvSpPr>
        <p:spPr>
          <a:xfrm>
            <a:off x="286382" y="6231830"/>
            <a:ext cx="7682517" cy="584776"/>
          </a:xfrm>
          <a:prstGeom prst="rect">
            <a:avLst/>
          </a:prstGeom>
          <a:noFill/>
        </p:spPr>
        <p:txBody>
          <a:bodyPr wrap="square" rtlCol="0">
            <a:spAutoFit/>
          </a:bodyPr>
          <a:lstStyle/>
          <a:p>
            <a:r>
              <a:rPr lang="en-US" sz="1600" dirty="0" smtClean="0"/>
              <a:t>Based on simulation results on Google App Engine for 125,000 users for 112 days.</a:t>
            </a:r>
          </a:p>
          <a:p>
            <a:r>
              <a:rPr lang="en-US" sz="1600" dirty="0" smtClean="0"/>
              <a:t>Minimum average SLO durability: 12 days</a:t>
            </a:r>
            <a:endParaRPr lang="en-US" sz="1600" dirty="0"/>
          </a:p>
        </p:txBody>
      </p:sp>
    </p:spTree>
    <p:extLst>
      <p:ext uri="{BB962C8B-B14F-4D97-AF65-F5344CB8AC3E}">
        <p14:creationId xmlns:p14="http://schemas.microsoft.com/office/powerpoint/2010/main" val="1212976045"/>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a:t>
            </a:r>
            <a:r>
              <a:rPr lang="en-US" dirty="0"/>
              <a:t>Contributions</a:t>
            </a:r>
          </a:p>
        </p:txBody>
      </p:sp>
      <p:sp>
        <p:nvSpPr>
          <p:cNvPr id="3" name="Content Placeholder 2"/>
          <p:cNvSpPr>
            <a:spLocks noGrp="1"/>
          </p:cNvSpPr>
          <p:nvPr>
            <p:ph idx="1"/>
          </p:nvPr>
        </p:nvSpPr>
        <p:spPr/>
        <p:txBody>
          <a:bodyPr/>
          <a:lstStyle/>
          <a:p>
            <a:r>
              <a:rPr lang="en-US" strike="sngStrike" dirty="0">
                <a:solidFill>
                  <a:srgbClr val="BFBFBF"/>
                </a:solidFill>
              </a:rPr>
              <a:t>Low-overhead governance framework for cloud platforms that enforces best practices via policies</a:t>
            </a:r>
          </a:p>
          <a:p>
            <a:r>
              <a:rPr lang="en-US" strike="sngStrike" dirty="0">
                <a:solidFill>
                  <a:srgbClr val="BFBFBF"/>
                </a:solidFill>
              </a:rPr>
              <a:t>Methodology for automatically stipulating performance SLOs for cloud applications</a:t>
            </a:r>
          </a:p>
          <a:p>
            <a:r>
              <a:rPr lang="en-US" b="1" dirty="0"/>
              <a:t>Monitoring framework for detecting performance SLO violations, and diagnosing root causes</a:t>
            </a:r>
          </a:p>
          <a:p>
            <a:endParaRPr lang="en-US" dirty="0"/>
          </a:p>
        </p:txBody>
      </p:sp>
      <p:sp>
        <p:nvSpPr>
          <p:cNvPr id="4" name="Slide Number Placeholder 3"/>
          <p:cNvSpPr>
            <a:spLocks noGrp="1"/>
          </p:cNvSpPr>
          <p:nvPr>
            <p:ph type="sldNum" sz="quarter" idx="12"/>
          </p:nvPr>
        </p:nvSpPr>
        <p:spPr/>
        <p:txBody>
          <a:bodyPr/>
          <a:lstStyle/>
          <a:p>
            <a:fld id="{D4755116-B387-CD40-9D82-4279FFF17F28}" type="slidenum">
              <a:rPr lang="en-US" smtClean="0"/>
              <a:t>26</a:t>
            </a:fld>
            <a:endParaRPr lang="en-US"/>
          </a:p>
        </p:txBody>
      </p:sp>
      <p:sp>
        <p:nvSpPr>
          <p:cNvPr id="5" name="Rectangle 4"/>
          <p:cNvSpPr/>
          <p:nvPr/>
        </p:nvSpPr>
        <p:spPr>
          <a:xfrm rot="16200000">
            <a:off x="-476708" y="2328543"/>
            <a:ext cx="1469349" cy="398467"/>
          </a:xfrm>
          <a:prstGeom prst="rect">
            <a:avLst/>
          </a:prstGeom>
          <a:solidFill>
            <a:schemeClr val="accent2">
              <a:lumMod val="20000"/>
              <a:lumOff val="80000"/>
            </a:schemeClr>
          </a:solidFill>
          <a:ln>
            <a:solidFill>
              <a:schemeClr val="accent2">
                <a:lumMod val="20000"/>
                <a:lumOff val="8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Rectangle 5"/>
          <p:cNvSpPr/>
          <p:nvPr/>
        </p:nvSpPr>
        <p:spPr>
          <a:xfrm rot="16200000">
            <a:off x="-333448" y="3654633"/>
            <a:ext cx="1182829" cy="398467"/>
          </a:xfrm>
          <a:prstGeom prst="rect">
            <a:avLst/>
          </a:prstGeom>
          <a:solidFill>
            <a:schemeClr val="accent1">
              <a:lumMod val="20000"/>
              <a:lumOff val="80000"/>
            </a:schemeClr>
          </a:solidFill>
          <a:ln>
            <a:solidFill>
              <a:schemeClr val="accent1">
                <a:lumMod val="20000"/>
                <a:lumOff val="8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Rectangle 6"/>
          <p:cNvSpPr/>
          <p:nvPr/>
        </p:nvSpPr>
        <p:spPr>
          <a:xfrm rot="16200000">
            <a:off x="-358474" y="4862488"/>
            <a:ext cx="1232881" cy="398467"/>
          </a:xfrm>
          <a:prstGeom prst="rect">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10204235"/>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Roots</a:t>
            </a:r>
            <a:endParaRPr lang="en-US" dirty="0"/>
          </a:p>
        </p:txBody>
      </p:sp>
      <p:sp>
        <p:nvSpPr>
          <p:cNvPr id="3" name="Content Placeholder 2"/>
          <p:cNvSpPr>
            <a:spLocks noGrp="1"/>
          </p:cNvSpPr>
          <p:nvPr>
            <p:ph idx="1"/>
          </p:nvPr>
        </p:nvSpPr>
        <p:spPr/>
        <p:txBody>
          <a:bodyPr>
            <a:normAutofit/>
          </a:bodyPr>
          <a:lstStyle/>
          <a:p>
            <a:r>
              <a:rPr lang="en-US" dirty="0" smtClean="0"/>
              <a:t>An extensible framework for detecting performance SLO violations, anomalies and diagnosing potential root causes</a:t>
            </a:r>
          </a:p>
          <a:p>
            <a:r>
              <a:rPr lang="en-US" dirty="0" smtClean="0"/>
              <a:t>Full-stack monitoring without instrumenting application code</a:t>
            </a:r>
          </a:p>
          <a:p>
            <a:r>
              <a:rPr lang="en-US" dirty="0" smtClean="0"/>
              <a:t>Support multiple methods to analyze the collected data in near real-time</a:t>
            </a:r>
          </a:p>
        </p:txBody>
      </p:sp>
      <p:sp>
        <p:nvSpPr>
          <p:cNvPr id="4" name="Slide Number Placeholder 3"/>
          <p:cNvSpPr>
            <a:spLocks noGrp="1"/>
          </p:cNvSpPr>
          <p:nvPr>
            <p:ph type="sldNum" sz="quarter" idx="12"/>
          </p:nvPr>
        </p:nvSpPr>
        <p:spPr/>
        <p:txBody>
          <a:bodyPr/>
          <a:lstStyle/>
          <a:p>
            <a:fld id="{D4755116-B387-CD40-9D82-4279FFF17F28}" type="slidenum">
              <a:rPr lang="en-US" smtClean="0"/>
              <a:t>27</a:t>
            </a:fld>
            <a:endParaRPr lang="en-US"/>
          </a:p>
        </p:txBody>
      </p:sp>
      <p:sp>
        <p:nvSpPr>
          <p:cNvPr id="5" name="TextBox 4"/>
          <p:cNvSpPr txBox="1"/>
          <p:nvPr/>
        </p:nvSpPr>
        <p:spPr>
          <a:xfrm>
            <a:off x="165100" y="5786149"/>
            <a:ext cx="8788400" cy="1036694"/>
          </a:xfrm>
          <a:prstGeom prst="rect">
            <a:avLst/>
          </a:prstGeom>
          <a:noFill/>
        </p:spPr>
        <p:txBody>
          <a:bodyPr wrap="square" rtlCol="0">
            <a:spAutoFit/>
          </a:bodyPr>
          <a:lstStyle/>
          <a:p>
            <a:pPr marL="285750" indent="-285750">
              <a:lnSpc>
                <a:spcPct val="110000"/>
              </a:lnSpc>
              <a:buFont typeface="Arial"/>
              <a:buChar char="•"/>
            </a:pPr>
            <a:r>
              <a:rPr lang="en-US" sz="1400" i="1" dirty="0" smtClean="0"/>
              <a:t>H</a:t>
            </a:r>
            <a:r>
              <a:rPr lang="en-US" sz="1400" i="1" dirty="0"/>
              <a:t>. Jayathilaka, </a:t>
            </a:r>
            <a:r>
              <a:rPr lang="en-US" sz="1400" i="1" dirty="0" smtClean="0"/>
              <a:t>C. </a:t>
            </a:r>
            <a:r>
              <a:rPr lang="en-US" sz="1400" i="1" dirty="0" err="1" smtClean="0"/>
              <a:t>Krintz</a:t>
            </a:r>
            <a:r>
              <a:rPr lang="en-US" sz="1400" i="1" dirty="0"/>
              <a:t> </a:t>
            </a:r>
            <a:r>
              <a:rPr lang="en-US" sz="1400" i="1" dirty="0" smtClean="0"/>
              <a:t>and </a:t>
            </a:r>
            <a:r>
              <a:rPr lang="en-US" sz="1400" i="1" dirty="0"/>
              <a:t>R. </a:t>
            </a:r>
            <a:r>
              <a:rPr lang="en-US" sz="1400" i="1" dirty="0" err="1" smtClean="0"/>
              <a:t>Wolski</a:t>
            </a:r>
            <a:r>
              <a:rPr lang="en-US" sz="1400" i="1" dirty="0" smtClean="0"/>
              <a:t>, “Performance Monitoring and Root Cause Analysis for Cloud-hosted Web Applications” under review at World Wide Web Conference 2017 (WWW).</a:t>
            </a:r>
          </a:p>
          <a:p>
            <a:pPr marL="285750" indent="-285750">
              <a:lnSpc>
                <a:spcPct val="110000"/>
              </a:lnSpc>
              <a:buFont typeface="Arial"/>
              <a:buChar char="•"/>
            </a:pPr>
            <a:r>
              <a:rPr lang="en-US" sz="1400" i="1" dirty="0"/>
              <a:t>H. Jayathilaka, C. </a:t>
            </a:r>
            <a:r>
              <a:rPr lang="en-US" sz="1400" i="1" dirty="0" err="1"/>
              <a:t>Krintz</a:t>
            </a:r>
            <a:r>
              <a:rPr lang="en-US" sz="1400" i="1" dirty="0"/>
              <a:t> and R. </a:t>
            </a:r>
            <a:r>
              <a:rPr lang="en-US" sz="1400" i="1" dirty="0" err="1"/>
              <a:t>Wolski</a:t>
            </a:r>
            <a:r>
              <a:rPr lang="en-US" sz="1400" i="1" dirty="0"/>
              <a:t>, </a:t>
            </a:r>
            <a:r>
              <a:rPr lang="en-US" sz="1400" i="1" dirty="0" smtClean="0"/>
              <a:t>”Bottleneck Identification in Cloud-hosted Web Applications,” under review at IEEE Transactions on Cloud Computing (TCC).</a:t>
            </a:r>
            <a:endParaRPr lang="en-US" sz="1400" i="1" dirty="0"/>
          </a:p>
        </p:txBody>
      </p:sp>
      <p:grpSp>
        <p:nvGrpSpPr>
          <p:cNvPr id="6" name="Group 5"/>
          <p:cNvGrpSpPr/>
          <p:nvPr/>
        </p:nvGrpSpPr>
        <p:grpSpPr>
          <a:xfrm>
            <a:off x="0" y="0"/>
            <a:ext cx="9144000" cy="983717"/>
            <a:chOff x="0" y="0"/>
            <a:chExt cx="9144000" cy="983717"/>
          </a:xfrm>
        </p:grpSpPr>
        <p:sp>
          <p:nvSpPr>
            <p:cNvPr id="7" name="Rectangle 6"/>
            <p:cNvSpPr/>
            <p:nvPr/>
          </p:nvSpPr>
          <p:spPr>
            <a:xfrm>
              <a:off x="0" y="0"/>
              <a:ext cx="9144000" cy="298851"/>
            </a:xfrm>
            <a:prstGeom prst="rect">
              <a:avLst/>
            </a:prstGeom>
            <a:solidFill>
              <a:srgbClr val="008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298851"/>
              <a:ext cx="286382" cy="684866"/>
            </a:xfrm>
            <a:prstGeom prst="rect">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7400144"/>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Roots Architecture</a:t>
            </a:r>
            <a:endParaRPr lang="en-US" dirty="0"/>
          </a:p>
        </p:txBody>
      </p:sp>
      <p:pic>
        <p:nvPicPr>
          <p:cNvPr id="5" name="Content Placeholder 4" descr="apm_architecture.png"/>
          <p:cNvPicPr>
            <a:picLocks noGrp="1" noChangeAspect="1"/>
          </p:cNvPicPr>
          <p:nvPr>
            <p:ph idx="1"/>
          </p:nvPr>
        </p:nvPicPr>
        <p:blipFill>
          <a:blip r:embed="rId3">
            <a:extLst>
              <a:ext uri="{28A0092B-C50C-407E-A947-70E740481C1C}">
                <a14:useLocalDpi xmlns:a14="http://schemas.microsoft.com/office/drawing/2010/main" val="0"/>
              </a:ext>
            </a:extLst>
          </a:blip>
          <a:srcRect l="-28184" r="-28184"/>
          <a:stretch>
            <a:fillRect/>
          </a:stretch>
        </p:blipFill>
        <p:spPr/>
      </p:pic>
      <p:sp>
        <p:nvSpPr>
          <p:cNvPr id="4" name="Slide Number Placeholder 3"/>
          <p:cNvSpPr>
            <a:spLocks noGrp="1"/>
          </p:cNvSpPr>
          <p:nvPr>
            <p:ph type="sldNum" sz="quarter" idx="12"/>
          </p:nvPr>
        </p:nvSpPr>
        <p:spPr/>
        <p:txBody>
          <a:bodyPr/>
          <a:lstStyle/>
          <a:p>
            <a:fld id="{D4755116-B387-CD40-9D82-4279FFF17F28}" type="slidenum">
              <a:rPr lang="en-US" smtClean="0"/>
              <a:t>28</a:t>
            </a:fld>
            <a:endParaRPr lang="en-US"/>
          </a:p>
        </p:txBody>
      </p:sp>
      <p:sp>
        <p:nvSpPr>
          <p:cNvPr id="3" name="Rectangle 2"/>
          <p:cNvSpPr/>
          <p:nvPr/>
        </p:nvSpPr>
        <p:spPr>
          <a:xfrm>
            <a:off x="6192108" y="2839081"/>
            <a:ext cx="796889" cy="510536"/>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Pod</a:t>
            </a:r>
            <a:endParaRPr lang="en-US" dirty="0"/>
          </a:p>
        </p:txBody>
      </p:sp>
      <p:grpSp>
        <p:nvGrpSpPr>
          <p:cNvPr id="6" name="Group 5"/>
          <p:cNvGrpSpPr/>
          <p:nvPr/>
        </p:nvGrpSpPr>
        <p:grpSpPr>
          <a:xfrm>
            <a:off x="0" y="0"/>
            <a:ext cx="9144000" cy="983717"/>
            <a:chOff x="0" y="0"/>
            <a:chExt cx="9144000" cy="983717"/>
          </a:xfrm>
        </p:grpSpPr>
        <p:sp>
          <p:nvSpPr>
            <p:cNvPr id="7" name="Rectangle 6"/>
            <p:cNvSpPr/>
            <p:nvPr/>
          </p:nvSpPr>
          <p:spPr>
            <a:xfrm>
              <a:off x="0" y="0"/>
              <a:ext cx="9144000" cy="298851"/>
            </a:xfrm>
            <a:prstGeom prst="rect">
              <a:avLst/>
            </a:prstGeom>
            <a:solidFill>
              <a:srgbClr val="008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298851"/>
              <a:ext cx="286382" cy="684866"/>
            </a:xfrm>
            <a:prstGeom prst="rect">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34396867"/>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Detecting SLO Violations</a:t>
            </a:r>
            <a:endParaRPr lang="en-US" dirty="0"/>
          </a:p>
        </p:txBody>
      </p:sp>
      <p:sp>
        <p:nvSpPr>
          <p:cNvPr id="3" name="Content Placeholder 2"/>
          <p:cNvSpPr>
            <a:spLocks noGrp="1"/>
          </p:cNvSpPr>
          <p:nvPr>
            <p:ph idx="1"/>
          </p:nvPr>
        </p:nvSpPr>
        <p:spPr/>
        <p:txBody>
          <a:bodyPr/>
          <a:lstStyle/>
          <a:p>
            <a:r>
              <a:rPr lang="en-US" dirty="0" smtClean="0"/>
              <a:t>Benchmark applications (APIs) at regular intervals to measure their response time</a:t>
            </a:r>
          </a:p>
          <a:p>
            <a:r>
              <a:rPr lang="en-US" dirty="0" smtClean="0"/>
              <a:t>Periodically assess the proportion of measurements that are below a preconfigured threshold (the SLO)</a:t>
            </a:r>
          </a:p>
          <a:p>
            <a:r>
              <a:rPr lang="en-US" dirty="0" smtClean="0"/>
              <a:t>Raise an alarm if the SLO has been violated</a:t>
            </a:r>
          </a:p>
          <a:p>
            <a:pPr lvl="1"/>
            <a:r>
              <a:rPr lang="en-US" dirty="0" smtClean="0"/>
              <a:t>Notify users</a:t>
            </a:r>
          </a:p>
          <a:p>
            <a:pPr lvl="1"/>
            <a:r>
              <a:rPr lang="en-US" dirty="0" smtClean="0"/>
              <a:t>Trigger root cause analysis</a:t>
            </a:r>
          </a:p>
          <a:p>
            <a:endParaRPr lang="en-US" dirty="0"/>
          </a:p>
        </p:txBody>
      </p:sp>
      <p:sp>
        <p:nvSpPr>
          <p:cNvPr id="5" name="Slide Number Placeholder 4"/>
          <p:cNvSpPr>
            <a:spLocks noGrp="1"/>
          </p:cNvSpPr>
          <p:nvPr>
            <p:ph type="sldNum" sz="quarter" idx="12"/>
          </p:nvPr>
        </p:nvSpPr>
        <p:spPr/>
        <p:txBody>
          <a:bodyPr/>
          <a:lstStyle/>
          <a:p>
            <a:fld id="{D4755116-B387-CD40-9D82-4279FFF17F28}" type="slidenum">
              <a:rPr lang="en-US" smtClean="0"/>
              <a:t>29</a:t>
            </a:fld>
            <a:endParaRPr lang="en-US"/>
          </a:p>
        </p:txBody>
      </p:sp>
      <p:grpSp>
        <p:nvGrpSpPr>
          <p:cNvPr id="6" name="Group 5"/>
          <p:cNvGrpSpPr/>
          <p:nvPr/>
        </p:nvGrpSpPr>
        <p:grpSpPr>
          <a:xfrm>
            <a:off x="0" y="0"/>
            <a:ext cx="9144000" cy="983717"/>
            <a:chOff x="0" y="0"/>
            <a:chExt cx="9144000" cy="983717"/>
          </a:xfrm>
        </p:grpSpPr>
        <p:sp>
          <p:nvSpPr>
            <p:cNvPr id="7" name="Rectangle 6"/>
            <p:cNvSpPr/>
            <p:nvPr/>
          </p:nvSpPr>
          <p:spPr>
            <a:xfrm>
              <a:off x="0" y="0"/>
              <a:ext cx="9144000" cy="298851"/>
            </a:xfrm>
            <a:prstGeom prst="rect">
              <a:avLst/>
            </a:prstGeom>
            <a:solidFill>
              <a:srgbClr val="008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298851"/>
              <a:ext cx="286382" cy="684866"/>
            </a:xfrm>
            <a:prstGeom prst="rect">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86419714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Aftermath</a:t>
            </a:r>
            <a:endParaRPr lang="en-US" dirty="0"/>
          </a:p>
        </p:txBody>
      </p:sp>
      <p:cxnSp>
        <p:nvCxnSpPr>
          <p:cNvPr id="5" name="Straight Connector 4"/>
          <p:cNvCxnSpPr/>
          <p:nvPr/>
        </p:nvCxnSpPr>
        <p:spPr>
          <a:xfrm flipH="1">
            <a:off x="3031399" y="1730843"/>
            <a:ext cx="24902" cy="5030600"/>
          </a:xfrm>
          <a:prstGeom prst="line">
            <a:avLst/>
          </a:prstGeom>
        </p:spPr>
        <p:style>
          <a:lnRef idx="2">
            <a:schemeClr val="accent1"/>
          </a:lnRef>
          <a:fillRef idx="0">
            <a:schemeClr val="accent1"/>
          </a:fillRef>
          <a:effectRef idx="1">
            <a:schemeClr val="accent1"/>
          </a:effectRef>
          <a:fontRef idx="minor">
            <a:schemeClr val="tx1"/>
          </a:fontRef>
        </p:style>
      </p:cxnSp>
      <p:pic>
        <p:nvPicPr>
          <p:cNvPr id="8" name="Picture 7" descr="aw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412" y="1181048"/>
            <a:ext cx="1957400" cy="1957400"/>
          </a:xfrm>
          <a:prstGeom prst="rect">
            <a:avLst/>
          </a:prstGeom>
        </p:spPr>
      </p:pic>
      <p:pic>
        <p:nvPicPr>
          <p:cNvPr id="9" name="Picture 8" descr="Google-CloudPlatform_VerticalLockup.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7033" y="2739465"/>
            <a:ext cx="1998701" cy="1399248"/>
          </a:xfrm>
          <a:prstGeom prst="rect">
            <a:avLst/>
          </a:prstGeom>
        </p:spPr>
      </p:pic>
      <p:pic>
        <p:nvPicPr>
          <p:cNvPr id="10" name="Picture 9" descr="salesforce.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66260" y="1938495"/>
            <a:ext cx="1108855" cy="776585"/>
          </a:xfrm>
          <a:prstGeom prst="rect">
            <a:avLst/>
          </a:prstGeom>
        </p:spPr>
      </p:pic>
      <p:pic>
        <p:nvPicPr>
          <p:cNvPr id="11" name="Picture 10" descr="Heroku.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3581" y="3885250"/>
            <a:ext cx="2233860" cy="943185"/>
          </a:xfrm>
          <a:prstGeom prst="rect">
            <a:avLst/>
          </a:prstGeom>
        </p:spPr>
      </p:pic>
      <p:pic>
        <p:nvPicPr>
          <p:cNvPr id="12" name="Picture 11" descr="azure.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4830" y="4629203"/>
            <a:ext cx="1565208" cy="1173906"/>
          </a:xfrm>
          <a:prstGeom prst="rect">
            <a:avLst/>
          </a:prstGeom>
        </p:spPr>
      </p:pic>
      <p:pic>
        <p:nvPicPr>
          <p:cNvPr id="13" name="Picture 12" descr="euca.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6108" y="5628614"/>
            <a:ext cx="2089145" cy="423702"/>
          </a:xfrm>
          <a:prstGeom prst="rect">
            <a:avLst/>
          </a:prstGeom>
        </p:spPr>
      </p:pic>
      <p:pic>
        <p:nvPicPr>
          <p:cNvPr id="14" name="Picture 13" descr="appscale.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844357" y="4636740"/>
            <a:ext cx="888654" cy="888654"/>
          </a:xfrm>
          <a:prstGeom prst="rect">
            <a:avLst/>
          </a:prstGeom>
        </p:spPr>
      </p:pic>
      <p:pic>
        <p:nvPicPr>
          <p:cNvPr id="15" name="Picture 14" descr="vmware-logo.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774338" y="2802244"/>
            <a:ext cx="1103398" cy="797665"/>
          </a:xfrm>
          <a:prstGeom prst="rect">
            <a:avLst/>
          </a:prstGeom>
        </p:spPr>
      </p:pic>
      <p:pic>
        <p:nvPicPr>
          <p:cNvPr id="16" name="Picture 15" descr="The_OpenStack_logo.svg.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47358" y="6052316"/>
            <a:ext cx="805684" cy="805684"/>
          </a:xfrm>
          <a:prstGeom prst="rect">
            <a:avLst/>
          </a:prstGeom>
        </p:spPr>
      </p:pic>
      <p:pic>
        <p:nvPicPr>
          <p:cNvPr id="17" name="Picture 16" descr="HP_Helion_cloud_icon.jp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483424" y="6163846"/>
            <a:ext cx="1041829" cy="597597"/>
          </a:xfrm>
          <a:prstGeom prst="rect">
            <a:avLst/>
          </a:prstGeom>
        </p:spPr>
      </p:pic>
      <p:cxnSp>
        <p:nvCxnSpPr>
          <p:cNvPr id="19" name="Straight Connector 18"/>
          <p:cNvCxnSpPr/>
          <p:nvPr/>
        </p:nvCxnSpPr>
        <p:spPr>
          <a:xfrm flipH="1">
            <a:off x="6087700" y="1731359"/>
            <a:ext cx="24902" cy="5030600"/>
          </a:xfrm>
          <a:prstGeom prst="line">
            <a:avLst/>
          </a:prstGeom>
        </p:spPr>
        <p:style>
          <a:lnRef idx="2">
            <a:schemeClr val="accent1"/>
          </a:lnRef>
          <a:fillRef idx="0">
            <a:schemeClr val="accent1"/>
          </a:fillRef>
          <a:effectRef idx="1">
            <a:schemeClr val="accent1"/>
          </a:effectRef>
          <a:fontRef idx="minor">
            <a:schemeClr val="tx1"/>
          </a:fontRef>
        </p:style>
      </p:cxnSp>
      <p:pic>
        <p:nvPicPr>
          <p:cNvPr id="20" name="Picture 19" descr="airbnb.pn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162658" y="1993079"/>
            <a:ext cx="1780550" cy="556422"/>
          </a:xfrm>
          <a:prstGeom prst="rect">
            <a:avLst/>
          </a:prstGeom>
        </p:spPr>
      </p:pic>
      <p:pic>
        <p:nvPicPr>
          <p:cNvPr id="22" name="Picture 21" descr="bmw-logo.jp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092519" y="1803115"/>
            <a:ext cx="995181" cy="746386"/>
          </a:xfrm>
          <a:prstGeom prst="rect">
            <a:avLst/>
          </a:prstGeom>
        </p:spPr>
      </p:pic>
      <p:pic>
        <p:nvPicPr>
          <p:cNvPr id="23" name="Picture 22" descr="citrix-logo-black.jpg"/>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07797" y="4073805"/>
            <a:ext cx="1613096" cy="608137"/>
          </a:xfrm>
          <a:prstGeom prst="rect">
            <a:avLst/>
          </a:prstGeom>
        </p:spPr>
      </p:pic>
      <p:pic>
        <p:nvPicPr>
          <p:cNvPr id="24" name="Picture 23" descr="cocacola.jpg"/>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162658" y="3285172"/>
            <a:ext cx="1553464" cy="870565"/>
          </a:xfrm>
          <a:prstGeom prst="rect">
            <a:avLst/>
          </a:prstGeom>
        </p:spPr>
      </p:pic>
      <p:pic>
        <p:nvPicPr>
          <p:cNvPr id="21" name="Picture 20" descr="best_buy.png"/>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4594568" y="2794257"/>
            <a:ext cx="1344752" cy="926198"/>
          </a:xfrm>
          <a:prstGeom prst="rect">
            <a:avLst/>
          </a:prstGeom>
        </p:spPr>
      </p:pic>
      <p:pic>
        <p:nvPicPr>
          <p:cNvPr id="25" name="Picture 24" descr="coursera.png"/>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4884323" y="4675068"/>
            <a:ext cx="1054997" cy="1054997"/>
          </a:xfrm>
          <a:prstGeom prst="rect">
            <a:avLst/>
          </a:prstGeom>
        </p:spPr>
      </p:pic>
      <p:pic>
        <p:nvPicPr>
          <p:cNvPr id="26" name="Picture 25" descr="Netflix_Web_Logo.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3162658" y="5072450"/>
            <a:ext cx="1567414" cy="726888"/>
          </a:xfrm>
          <a:prstGeom prst="rect">
            <a:avLst/>
          </a:prstGeom>
        </p:spPr>
      </p:pic>
      <p:pic>
        <p:nvPicPr>
          <p:cNvPr id="27" name="Picture 26" descr="Snapchat.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3162658" y="5910166"/>
            <a:ext cx="1626434" cy="832188"/>
          </a:xfrm>
          <a:prstGeom prst="rect">
            <a:avLst/>
          </a:prstGeom>
        </p:spPr>
      </p:pic>
      <p:pic>
        <p:nvPicPr>
          <p:cNvPr id="28" name="Picture 27" descr="Rovio_logo.svg.png"/>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5092519" y="5803109"/>
            <a:ext cx="571301" cy="900525"/>
          </a:xfrm>
          <a:prstGeom prst="rect">
            <a:avLst/>
          </a:prstGeom>
        </p:spPr>
      </p:pic>
      <p:pic>
        <p:nvPicPr>
          <p:cNvPr id="29" name="Picture 28" descr="Lamborghini_Logo.svg.png"/>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3516971" y="2690176"/>
            <a:ext cx="679153" cy="776175"/>
          </a:xfrm>
          <a:prstGeom prst="rect">
            <a:avLst/>
          </a:prstGeom>
        </p:spPr>
      </p:pic>
      <p:pic>
        <p:nvPicPr>
          <p:cNvPr id="30" name="Picture 29" descr="khan-logo-vertical-transparent.png"/>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3441700" y="4065531"/>
            <a:ext cx="654812" cy="919681"/>
          </a:xfrm>
          <a:prstGeom prst="rect">
            <a:avLst/>
          </a:prstGeom>
        </p:spPr>
      </p:pic>
      <p:pic>
        <p:nvPicPr>
          <p:cNvPr id="31" name="Picture 30" descr="socc.png"/>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6315283" y="1590460"/>
            <a:ext cx="2684122" cy="805237"/>
          </a:xfrm>
          <a:prstGeom prst="rect">
            <a:avLst/>
          </a:prstGeom>
        </p:spPr>
      </p:pic>
      <p:sp>
        <p:nvSpPr>
          <p:cNvPr id="32" name="TextBox 31"/>
          <p:cNvSpPr txBox="1"/>
          <p:nvPr/>
        </p:nvSpPr>
        <p:spPr>
          <a:xfrm>
            <a:off x="6474729" y="2690176"/>
            <a:ext cx="1270043" cy="369332"/>
          </a:xfrm>
          <a:prstGeom prst="rect">
            <a:avLst/>
          </a:prstGeom>
          <a:noFill/>
        </p:spPr>
        <p:txBody>
          <a:bodyPr wrap="square" rtlCol="0">
            <a:spAutoFit/>
          </a:bodyPr>
          <a:lstStyle/>
          <a:p>
            <a:r>
              <a:rPr lang="en-US" b="1" dirty="0" err="1" smtClean="0"/>
              <a:t>CloudCom</a:t>
            </a:r>
            <a:endParaRPr lang="en-US" b="1" dirty="0"/>
          </a:p>
        </p:txBody>
      </p:sp>
      <p:sp>
        <p:nvSpPr>
          <p:cNvPr id="34" name="TextBox 33"/>
          <p:cNvSpPr txBox="1"/>
          <p:nvPr/>
        </p:nvSpPr>
        <p:spPr>
          <a:xfrm>
            <a:off x="7491464" y="3339190"/>
            <a:ext cx="1270043" cy="369332"/>
          </a:xfrm>
          <a:prstGeom prst="rect">
            <a:avLst/>
          </a:prstGeom>
          <a:noFill/>
        </p:spPr>
        <p:txBody>
          <a:bodyPr wrap="square" rtlCol="0">
            <a:spAutoFit/>
          </a:bodyPr>
          <a:lstStyle/>
          <a:p>
            <a:r>
              <a:rPr lang="en-US" b="1" dirty="0" err="1" smtClean="0"/>
              <a:t>HotCloud</a:t>
            </a:r>
            <a:endParaRPr lang="en-US" b="1" dirty="0"/>
          </a:p>
        </p:txBody>
      </p:sp>
      <p:sp>
        <p:nvSpPr>
          <p:cNvPr id="35" name="TextBox 34"/>
          <p:cNvSpPr txBox="1"/>
          <p:nvPr/>
        </p:nvSpPr>
        <p:spPr>
          <a:xfrm>
            <a:off x="6657778" y="3880865"/>
            <a:ext cx="769568" cy="369332"/>
          </a:xfrm>
          <a:prstGeom prst="rect">
            <a:avLst/>
          </a:prstGeom>
          <a:noFill/>
        </p:spPr>
        <p:txBody>
          <a:bodyPr wrap="square" rtlCol="0">
            <a:spAutoFit/>
          </a:bodyPr>
          <a:lstStyle/>
          <a:p>
            <a:r>
              <a:rPr lang="en-US" b="1" dirty="0" smtClean="0"/>
              <a:t>IC2E</a:t>
            </a:r>
            <a:endParaRPr lang="en-US" b="1" dirty="0"/>
          </a:p>
        </p:txBody>
      </p:sp>
      <p:pic>
        <p:nvPicPr>
          <p:cNvPr id="36" name="Picture 35" descr="ieeecloud.png"/>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7672881" y="3880865"/>
            <a:ext cx="1326524" cy="1326524"/>
          </a:xfrm>
          <a:prstGeom prst="rect">
            <a:avLst/>
          </a:prstGeom>
        </p:spPr>
      </p:pic>
      <p:sp>
        <p:nvSpPr>
          <p:cNvPr id="37" name="TextBox 36"/>
          <p:cNvSpPr txBox="1"/>
          <p:nvPr/>
        </p:nvSpPr>
        <p:spPr>
          <a:xfrm>
            <a:off x="7729362" y="5340728"/>
            <a:ext cx="1270043" cy="369332"/>
          </a:xfrm>
          <a:prstGeom prst="rect">
            <a:avLst/>
          </a:prstGeom>
          <a:noFill/>
        </p:spPr>
        <p:txBody>
          <a:bodyPr wrap="square" rtlCol="0">
            <a:spAutoFit/>
          </a:bodyPr>
          <a:lstStyle/>
          <a:p>
            <a:r>
              <a:rPr lang="en-US" b="1" dirty="0" smtClean="0"/>
              <a:t>CCGRID</a:t>
            </a:r>
            <a:endParaRPr lang="en-US" b="1" dirty="0"/>
          </a:p>
        </p:txBody>
      </p:sp>
      <p:sp>
        <p:nvSpPr>
          <p:cNvPr id="38" name="TextBox 37"/>
          <p:cNvSpPr txBox="1"/>
          <p:nvPr/>
        </p:nvSpPr>
        <p:spPr>
          <a:xfrm>
            <a:off x="6221421" y="4497276"/>
            <a:ext cx="1451460" cy="369332"/>
          </a:xfrm>
          <a:prstGeom prst="rect">
            <a:avLst/>
          </a:prstGeom>
          <a:noFill/>
        </p:spPr>
        <p:txBody>
          <a:bodyPr wrap="square" rtlCol="0">
            <a:spAutoFit/>
          </a:bodyPr>
          <a:lstStyle/>
          <a:p>
            <a:r>
              <a:rPr lang="en-US" b="1" dirty="0" err="1" smtClean="0"/>
              <a:t>MobileCloud</a:t>
            </a:r>
            <a:endParaRPr lang="en-US" b="1" dirty="0"/>
          </a:p>
        </p:txBody>
      </p:sp>
      <p:sp>
        <p:nvSpPr>
          <p:cNvPr id="39" name="TextBox 38"/>
          <p:cNvSpPr txBox="1"/>
          <p:nvPr/>
        </p:nvSpPr>
        <p:spPr>
          <a:xfrm>
            <a:off x="6315283" y="3306834"/>
            <a:ext cx="794469" cy="369332"/>
          </a:xfrm>
          <a:prstGeom prst="rect">
            <a:avLst/>
          </a:prstGeom>
          <a:noFill/>
        </p:spPr>
        <p:txBody>
          <a:bodyPr wrap="square" rtlCol="0">
            <a:spAutoFit/>
          </a:bodyPr>
          <a:lstStyle/>
          <a:p>
            <a:r>
              <a:rPr lang="en-US" b="1" dirty="0" smtClean="0"/>
              <a:t>SSC</a:t>
            </a:r>
            <a:endParaRPr lang="en-US" b="1" dirty="0"/>
          </a:p>
        </p:txBody>
      </p:sp>
      <p:sp>
        <p:nvSpPr>
          <p:cNvPr id="40" name="TextBox 39"/>
          <p:cNvSpPr txBox="1"/>
          <p:nvPr/>
        </p:nvSpPr>
        <p:spPr>
          <a:xfrm>
            <a:off x="7610227" y="5820545"/>
            <a:ext cx="1270043" cy="369332"/>
          </a:xfrm>
          <a:prstGeom prst="rect">
            <a:avLst/>
          </a:prstGeom>
          <a:noFill/>
        </p:spPr>
        <p:txBody>
          <a:bodyPr wrap="square" rtlCol="0">
            <a:spAutoFit/>
          </a:bodyPr>
          <a:lstStyle/>
          <a:p>
            <a:r>
              <a:rPr lang="en-US" b="1" dirty="0" err="1" smtClean="0"/>
              <a:t>FiCloud</a:t>
            </a:r>
            <a:endParaRPr lang="en-US" b="1" dirty="0"/>
          </a:p>
        </p:txBody>
      </p:sp>
      <p:sp>
        <p:nvSpPr>
          <p:cNvPr id="41" name="TextBox 40"/>
          <p:cNvSpPr txBox="1"/>
          <p:nvPr/>
        </p:nvSpPr>
        <p:spPr>
          <a:xfrm>
            <a:off x="7866351" y="2435689"/>
            <a:ext cx="1013919" cy="369332"/>
          </a:xfrm>
          <a:prstGeom prst="rect">
            <a:avLst/>
          </a:prstGeom>
          <a:noFill/>
        </p:spPr>
        <p:txBody>
          <a:bodyPr wrap="square" rtlCol="0">
            <a:spAutoFit/>
          </a:bodyPr>
          <a:lstStyle/>
          <a:p>
            <a:r>
              <a:rPr lang="en-US" b="1" dirty="0" smtClean="0"/>
              <a:t>ISBCC</a:t>
            </a:r>
            <a:endParaRPr lang="en-US" b="1" dirty="0"/>
          </a:p>
        </p:txBody>
      </p:sp>
      <p:sp>
        <p:nvSpPr>
          <p:cNvPr id="42" name="TextBox 41"/>
          <p:cNvSpPr txBox="1"/>
          <p:nvPr/>
        </p:nvSpPr>
        <p:spPr>
          <a:xfrm>
            <a:off x="6230912" y="5156062"/>
            <a:ext cx="1270043" cy="369332"/>
          </a:xfrm>
          <a:prstGeom prst="rect">
            <a:avLst/>
          </a:prstGeom>
          <a:noFill/>
        </p:spPr>
        <p:txBody>
          <a:bodyPr wrap="square" rtlCol="0">
            <a:spAutoFit/>
          </a:bodyPr>
          <a:lstStyle/>
          <a:p>
            <a:r>
              <a:rPr lang="en-US" b="1" dirty="0" smtClean="0"/>
              <a:t>SC2</a:t>
            </a:r>
            <a:endParaRPr lang="en-US" b="1" dirty="0"/>
          </a:p>
        </p:txBody>
      </p:sp>
      <p:sp>
        <p:nvSpPr>
          <p:cNvPr id="43" name="TextBox 42"/>
          <p:cNvSpPr txBox="1"/>
          <p:nvPr/>
        </p:nvSpPr>
        <p:spPr>
          <a:xfrm>
            <a:off x="6871314" y="5187959"/>
            <a:ext cx="689108" cy="369332"/>
          </a:xfrm>
          <a:prstGeom prst="rect">
            <a:avLst/>
          </a:prstGeom>
          <a:noFill/>
        </p:spPr>
        <p:txBody>
          <a:bodyPr wrap="square" rtlCol="0">
            <a:spAutoFit/>
          </a:bodyPr>
          <a:lstStyle/>
          <a:p>
            <a:r>
              <a:rPr lang="en-US" b="1" dirty="0" smtClean="0"/>
              <a:t>UCC</a:t>
            </a:r>
            <a:endParaRPr lang="en-US" b="1" dirty="0"/>
          </a:p>
        </p:txBody>
      </p:sp>
      <p:sp>
        <p:nvSpPr>
          <p:cNvPr id="44" name="TextBox 43"/>
          <p:cNvSpPr txBox="1"/>
          <p:nvPr/>
        </p:nvSpPr>
        <p:spPr>
          <a:xfrm>
            <a:off x="6627129" y="6312893"/>
            <a:ext cx="1270043" cy="369332"/>
          </a:xfrm>
          <a:prstGeom prst="rect">
            <a:avLst/>
          </a:prstGeom>
          <a:noFill/>
        </p:spPr>
        <p:txBody>
          <a:bodyPr wrap="square" rtlCol="0">
            <a:spAutoFit/>
          </a:bodyPr>
          <a:lstStyle/>
          <a:p>
            <a:r>
              <a:rPr lang="en-US" b="1" dirty="0" smtClean="0"/>
              <a:t>HPDC</a:t>
            </a:r>
            <a:endParaRPr lang="en-US" b="1" dirty="0"/>
          </a:p>
        </p:txBody>
      </p:sp>
      <p:sp>
        <p:nvSpPr>
          <p:cNvPr id="45" name="TextBox 44"/>
          <p:cNvSpPr txBox="1"/>
          <p:nvPr/>
        </p:nvSpPr>
        <p:spPr>
          <a:xfrm>
            <a:off x="7747588" y="2953782"/>
            <a:ext cx="1270043" cy="369332"/>
          </a:xfrm>
          <a:prstGeom prst="rect">
            <a:avLst/>
          </a:prstGeom>
          <a:noFill/>
        </p:spPr>
        <p:txBody>
          <a:bodyPr wrap="square" rtlCol="0">
            <a:spAutoFit/>
          </a:bodyPr>
          <a:lstStyle/>
          <a:p>
            <a:r>
              <a:rPr lang="en-US" b="1" dirty="0" smtClean="0"/>
              <a:t>IJCCSA</a:t>
            </a:r>
            <a:endParaRPr lang="en-US" b="1" dirty="0"/>
          </a:p>
        </p:txBody>
      </p:sp>
      <p:sp>
        <p:nvSpPr>
          <p:cNvPr id="46" name="TextBox 45"/>
          <p:cNvSpPr txBox="1"/>
          <p:nvPr/>
        </p:nvSpPr>
        <p:spPr>
          <a:xfrm>
            <a:off x="7610227" y="6328840"/>
            <a:ext cx="1270043" cy="369332"/>
          </a:xfrm>
          <a:prstGeom prst="rect">
            <a:avLst/>
          </a:prstGeom>
          <a:noFill/>
        </p:spPr>
        <p:txBody>
          <a:bodyPr wrap="square" rtlCol="0">
            <a:spAutoFit/>
          </a:bodyPr>
          <a:lstStyle/>
          <a:p>
            <a:r>
              <a:rPr lang="en-US" b="1" dirty="0" err="1" smtClean="0"/>
              <a:t>CSCloud</a:t>
            </a:r>
            <a:endParaRPr lang="en-US" b="1" dirty="0"/>
          </a:p>
        </p:txBody>
      </p:sp>
      <p:sp>
        <p:nvSpPr>
          <p:cNvPr id="47" name="TextBox 46"/>
          <p:cNvSpPr txBox="1"/>
          <p:nvPr/>
        </p:nvSpPr>
        <p:spPr>
          <a:xfrm>
            <a:off x="6221421" y="5725478"/>
            <a:ext cx="1270043" cy="369332"/>
          </a:xfrm>
          <a:prstGeom prst="rect">
            <a:avLst/>
          </a:prstGeom>
          <a:noFill/>
        </p:spPr>
        <p:txBody>
          <a:bodyPr wrap="square" rtlCol="0">
            <a:spAutoFit/>
          </a:bodyPr>
          <a:lstStyle/>
          <a:p>
            <a:r>
              <a:rPr lang="en-US" b="1" dirty="0" err="1" smtClean="0"/>
              <a:t>SOSeMC</a:t>
            </a:r>
            <a:endParaRPr lang="en-US" b="1" dirty="0"/>
          </a:p>
        </p:txBody>
      </p:sp>
      <p:sp>
        <p:nvSpPr>
          <p:cNvPr id="3" name="Slide Number Placeholder 2"/>
          <p:cNvSpPr>
            <a:spLocks noGrp="1"/>
          </p:cNvSpPr>
          <p:nvPr>
            <p:ph type="sldNum" sz="quarter" idx="12"/>
          </p:nvPr>
        </p:nvSpPr>
        <p:spPr/>
        <p:txBody>
          <a:bodyPr/>
          <a:lstStyle/>
          <a:p>
            <a:fld id="{D4755116-B387-CD40-9D82-4279FFF17F28}" type="slidenum">
              <a:rPr lang="en-US" smtClean="0"/>
              <a:t>3</a:t>
            </a:fld>
            <a:endParaRPr lang="en-US"/>
          </a:p>
        </p:txBody>
      </p:sp>
    </p:spTree>
    <p:extLst>
      <p:ext uri="{BB962C8B-B14F-4D97-AF65-F5344CB8AC3E}">
        <p14:creationId xmlns:p14="http://schemas.microsoft.com/office/powerpoint/2010/main" val="23219438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par>
                                <p:cTn id="8" presetID="3" presetClass="entr" presetSubtype="1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linds(horizontal)">
                                      <p:cBhvr>
                                        <p:cTn id="10" dur="500"/>
                                        <p:tgtEl>
                                          <p:spTgt spid="10"/>
                                        </p:tgtEl>
                                      </p:cBhvr>
                                    </p:animEffect>
                                  </p:childTnLst>
                                </p:cTn>
                              </p:par>
                              <p:par>
                                <p:cTn id="11" presetID="3" presetClass="entr" presetSubtype="1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blinds(horizontal)">
                                      <p:cBhvr>
                                        <p:cTn id="13" dur="500"/>
                                        <p:tgtEl>
                                          <p:spTgt spid="11"/>
                                        </p:tgtEl>
                                      </p:cBhvr>
                                    </p:animEffect>
                                  </p:childTnLst>
                                </p:cTn>
                              </p:par>
                              <p:par>
                                <p:cTn id="14" presetID="3" presetClass="entr" presetSubtype="10" fill="hold"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blinds(horizontal)">
                                      <p:cBhvr>
                                        <p:cTn id="16" dur="500"/>
                                        <p:tgtEl>
                                          <p:spTgt spid="12"/>
                                        </p:tgtEl>
                                      </p:cBhvr>
                                    </p:animEffect>
                                  </p:childTnLst>
                                </p:cTn>
                              </p:par>
                              <p:par>
                                <p:cTn id="17" presetID="3" presetClass="entr" presetSubtype="1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blinds(horizontal)">
                                      <p:cBhvr>
                                        <p:cTn id="19" dur="500"/>
                                        <p:tgtEl>
                                          <p:spTgt spid="13"/>
                                        </p:tgtEl>
                                      </p:cBhvr>
                                    </p:animEffect>
                                  </p:childTnLst>
                                </p:cTn>
                              </p:par>
                              <p:par>
                                <p:cTn id="20" presetID="3" presetClass="entr" presetSubtype="10" fill="hold"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blinds(horizontal)">
                                      <p:cBhvr>
                                        <p:cTn id="22" dur="500"/>
                                        <p:tgtEl>
                                          <p:spTgt spid="14"/>
                                        </p:tgtEl>
                                      </p:cBhvr>
                                    </p:animEffect>
                                  </p:childTnLst>
                                </p:cTn>
                              </p:par>
                              <p:par>
                                <p:cTn id="23" presetID="3" presetClass="entr" presetSubtype="1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blinds(horizontal)">
                                      <p:cBhvr>
                                        <p:cTn id="25" dur="500"/>
                                        <p:tgtEl>
                                          <p:spTgt spid="15"/>
                                        </p:tgtEl>
                                      </p:cBhvr>
                                    </p:animEffect>
                                  </p:childTnLst>
                                </p:cTn>
                              </p:par>
                              <p:par>
                                <p:cTn id="26" presetID="3" presetClass="entr" presetSubtype="10" fill="hold"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blinds(horizontal)">
                                      <p:cBhvr>
                                        <p:cTn id="28" dur="500"/>
                                        <p:tgtEl>
                                          <p:spTgt spid="16"/>
                                        </p:tgtEl>
                                      </p:cBhvr>
                                    </p:animEffect>
                                  </p:childTnLst>
                                </p:cTn>
                              </p:par>
                              <p:par>
                                <p:cTn id="29" presetID="3" presetClass="entr" presetSubtype="10" fill="hold" nodeType="with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blinds(horizontal)">
                                      <p:cBhvr>
                                        <p:cTn id="31" dur="500"/>
                                        <p:tgtEl>
                                          <p:spTgt spid="17"/>
                                        </p:tgtEl>
                                      </p:cBhvr>
                                    </p:animEffect>
                                  </p:childTnLst>
                                </p:cTn>
                              </p:par>
                              <p:par>
                                <p:cTn id="32" presetID="3" presetClass="entr" presetSubtype="10" fill="hold"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blinds(horizontal)">
                                      <p:cBhvr>
                                        <p:cTn id="34" dur="500"/>
                                        <p:tgtEl>
                                          <p:spTgt spid="8"/>
                                        </p:tgtEl>
                                      </p:cBhvr>
                                    </p:animEffect>
                                  </p:childTnLst>
                                </p:cTn>
                              </p:par>
                            </p:childTnLst>
                          </p:cTn>
                        </p:par>
                      </p:childTnLst>
                    </p:cTn>
                  </p:par>
                  <p:par>
                    <p:cTn id="35" fill="hold">
                      <p:stCondLst>
                        <p:cond delay="indefinite"/>
                      </p:stCondLst>
                      <p:childTnLst>
                        <p:par>
                          <p:cTn id="36" fill="hold">
                            <p:stCondLst>
                              <p:cond delay="0"/>
                            </p:stCondLst>
                            <p:childTnLst>
                              <p:par>
                                <p:cTn id="37" presetID="3" presetClass="entr" presetSubtype="10" fill="hold" nodeType="click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blinds(horizontal)">
                                      <p:cBhvr>
                                        <p:cTn id="39" dur="500"/>
                                        <p:tgtEl>
                                          <p:spTgt spid="5"/>
                                        </p:tgtEl>
                                      </p:cBhvr>
                                    </p:animEffect>
                                  </p:childTnLst>
                                </p:cTn>
                              </p:par>
                              <p:par>
                                <p:cTn id="40" presetID="3" presetClass="entr" presetSubtype="10" fill="hold" nodeType="with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blinds(horizontal)">
                                      <p:cBhvr>
                                        <p:cTn id="42" dur="500"/>
                                        <p:tgtEl>
                                          <p:spTgt spid="20"/>
                                        </p:tgtEl>
                                      </p:cBhvr>
                                    </p:animEffect>
                                  </p:childTnLst>
                                </p:cTn>
                              </p:par>
                              <p:par>
                                <p:cTn id="43" presetID="3" presetClass="entr" presetSubtype="10" fill="hold" nodeType="withEffect">
                                  <p:stCondLst>
                                    <p:cond delay="0"/>
                                  </p:stCondLst>
                                  <p:childTnLst>
                                    <p:set>
                                      <p:cBhvr>
                                        <p:cTn id="44" dur="1" fill="hold">
                                          <p:stCondLst>
                                            <p:cond delay="0"/>
                                          </p:stCondLst>
                                        </p:cTn>
                                        <p:tgtEl>
                                          <p:spTgt spid="24"/>
                                        </p:tgtEl>
                                        <p:attrNameLst>
                                          <p:attrName>style.visibility</p:attrName>
                                        </p:attrNameLst>
                                      </p:cBhvr>
                                      <p:to>
                                        <p:strVal val="visible"/>
                                      </p:to>
                                    </p:set>
                                    <p:animEffect transition="in" filter="blinds(horizontal)">
                                      <p:cBhvr>
                                        <p:cTn id="45" dur="500"/>
                                        <p:tgtEl>
                                          <p:spTgt spid="24"/>
                                        </p:tgtEl>
                                      </p:cBhvr>
                                    </p:animEffect>
                                  </p:childTnLst>
                                </p:cTn>
                              </p:par>
                              <p:par>
                                <p:cTn id="46" presetID="3" presetClass="entr" presetSubtype="10" fill="hold" nodeType="withEffect">
                                  <p:stCondLst>
                                    <p:cond delay="0"/>
                                  </p:stCondLst>
                                  <p:childTnLst>
                                    <p:set>
                                      <p:cBhvr>
                                        <p:cTn id="47" dur="1" fill="hold">
                                          <p:stCondLst>
                                            <p:cond delay="0"/>
                                          </p:stCondLst>
                                        </p:cTn>
                                        <p:tgtEl>
                                          <p:spTgt spid="21"/>
                                        </p:tgtEl>
                                        <p:attrNameLst>
                                          <p:attrName>style.visibility</p:attrName>
                                        </p:attrNameLst>
                                      </p:cBhvr>
                                      <p:to>
                                        <p:strVal val="visible"/>
                                      </p:to>
                                    </p:set>
                                    <p:animEffect transition="in" filter="blinds(horizontal)">
                                      <p:cBhvr>
                                        <p:cTn id="48" dur="500"/>
                                        <p:tgtEl>
                                          <p:spTgt spid="21"/>
                                        </p:tgtEl>
                                      </p:cBhvr>
                                    </p:animEffect>
                                  </p:childTnLst>
                                </p:cTn>
                              </p:par>
                              <p:par>
                                <p:cTn id="49" presetID="3" presetClass="entr" presetSubtype="10" fill="hold" nodeType="withEffect">
                                  <p:stCondLst>
                                    <p:cond delay="0"/>
                                  </p:stCondLst>
                                  <p:childTnLst>
                                    <p:set>
                                      <p:cBhvr>
                                        <p:cTn id="50" dur="1" fill="hold">
                                          <p:stCondLst>
                                            <p:cond delay="0"/>
                                          </p:stCondLst>
                                        </p:cTn>
                                        <p:tgtEl>
                                          <p:spTgt spid="25"/>
                                        </p:tgtEl>
                                        <p:attrNameLst>
                                          <p:attrName>style.visibility</p:attrName>
                                        </p:attrNameLst>
                                      </p:cBhvr>
                                      <p:to>
                                        <p:strVal val="visible"/>
                                      </p:to>
                                    </p:set>
                                    <p:animEffect transition="in" filter="blinds(horizontal)">
                                      <p:cBhvr>
                                        <p:cTn id="51" dur="500"/>
                                        <p:tgtEl>
                                          <p:spTgt spid="25"/>
                                        </p:tgtEl>
                                      </p:cBhvr>
                                    </p:animEffect>
                                  </p:childTnLst>
                                </p:cTn>
                              </p:par>
                              <p:par>
                                <p:cTn id="52" presetID="3" presetClass="entr" presetSubtype="10" fill="hold" nodeType="withEffect">
                                  <p:stCondLst>
                                    <p:cond delay="0"/>
                                  </p:stCondLst>
                                  <p:childTnLst>
                                    <p:set>
                                      <p:cBhvr>
                                        <p:cTn id="53" dur="1" fill="hold">
                                          <p:stCondLst>
                                            <p:cond delay="0"/>
                                          </p:stCondLst>
                                        </p:cTn>
                                        <p:tgtEl>
                                          <p:spTgt spid="26"/>
                                        </p:tgtEl>
                                        <p:attrNameLst>
                                          <p:attrName>style.visibility</p:attrName>
                                        </p:attrNameLst>
                                      </p:cBhvr>
                                      <p:to>
                                        <p:strVal val="visible"/>
                                      </p:to>
                                    </p:set>
                                    <p:animEffect transition="in" filter="blinds(horizontal)">
                                      <p:cBhvr>
                                        <p:cTn id="54" dur="500"/>
                                        <p:tgtEl>
                                          <p:spTgt spid="26"/>
                                        </p:tgtEl>
                                      </p:cBhvr>
                                    </p:animEffect>
                                  </p:childTnLst>
                                </p:cTn>
                              </p:par>
                              <p:par>
                                <p:cTn id="55" presetID="3" presetClass="entr" presetSubtype="10" fill="hold" nodeType="withEffect">
                                  <p:stCondLst>
                                    <p:cond delay="0"/>
                                  </p:stCondLst>
                                  <p:childTnLst>
                                    <p:set>
                                      <p:cBhvr>
                                        <p:cTn id="56" dur="1" fill="hold">
                                          <p:stCondLst>
                                            <p:cond delay="0"/>
                                          </p:stCondLst>
                                        </p:cTn>
                                        <p:tgtEl>
                                          <p:spTgt spid="27"/>
                                        </p:tgtEl>
                                        <p:attrNameLst>
                                          <p:attrName>style.visibility</p:attrName>
                                        </p:attrNameLst>
                                      </p:cBhvr>
                                      <p:to>
                                        <p:strVal val="visible"/>
                                      </p:to>
                                    </p:set>
                                    <p:animEffect transition="in" filter="blinds(horizontal)">
                                      <p:cBhvr>
                                        <p:cTn id="57" dur="500"/>
                                        <p:tgtEl>
                                          <p:spTgt spid="27"/>
                                        </p:tgtEl>
                                      </p:cBhvr>
                                    </p:animEffect>
                                  </p:childTnLst>
                                </p:cTn>
                              </p:par>
                              <p:par>
                                <p:cTn id="58" presetID="3" presetClass="entr" presetSubtype="10" fill="hold" nodeType="withEffect">
                                  <p:stCondLst>
                                    <p:cond delay="0"/>
                                  </p:stCondLst>
                                  <p:childTnLst>
                                    <p:set>
                                      <p:cBhvr>
                                        <p:cTn id="59" dur="1" fill="hold">
                                          <p:stCondLst>
                                            <p:cond delay="0"/>
                                          </p:stCondLst>
                                        </p:cTn>
                                        <p:tgtEl>
                                          <p:spTgt spid="28"/>
                                        </p:tgtEl>
                                        <p:attrNameLst>
                                          <p:attrName>style.visibility</p:attrName>
                                        </p:attrNameLst>
                                      </p:cBhvr>
                                      <p:to>
                                        <p:strVal val="visible"/>
                                      </p:to>
                                    </p:set>
                                    <p:animEffect transition="in" filter="blinds(horizontal)">
                                      <p:cBhvr>
                                        <p:cTn id="60" dur="500"/>
                                        <p:tgtEl>
                                          <p:spTgt spid="28"/>
                                        </p:tgtEl>
                                      </p:cBhvr>
                                    </p:animEffect>
                                  </p:childTnLst>
                                </p:cTn>
                              </p:par>
                              <p:par>
                                <p:cTn id="61" presetID="3" presetClass="entr" presetSubtype="10" fill="hold" nodeType="withEffect">
                                  <p:stCondLst>
                                    <p:cond delay="0"/>
                                  </p:stCondLst>
                                  <p:childTnLst>
                                    <p:set>
                                      <p:cBhvr>
                                        <p:cTn id="62" dur="1" fill="hold">
                                          <p:stCondLst>
                                            <p:cond delay="0"/>
                                          </p:stCondLst>
                                        </p:cTn>
                                        <p:tgtEl>
                                          <p:spTgt spid="29"/>
                                        </p:tgtEl>
                                        <p:attrNameLst>
                                          <p:attrName>style.visibility</p:attrName>
                                        </p:attrNameLst>
                                      </p:cBhvr>
                                      <p:to>
                                        <p:strVal val="visible"/>
                                      </p:to>
                                    </p:set>
                                    <p:animEffect transition="in" filter="blinds(horizontal)">
                                      <p:cBhvr>
                                        <p:cTn id="63" dur="500"/>
                                        <p:tgtEl>
                                          <p:spTgt spid="29"/>
                                        </p:tgtEl>
                                      </p:cBhvr>
                                    </p:animEffect>
                                  </p:childTnLst>
                                </p:cTn>
                              </p:par>
                              <p:par>
                                <p:cTn id="64" presetID="3" presetClass="entr" presetSubtype="10" fill="hold" nodeType="withEffect">
                                  <p:stCondLst>
                                    <p:cond delay="0"/>
                                  </p:stCondLst>
                                  <p:childTnLst>
                                    <p:set>
                                      <p:cBhvr>
                                        <p:cTn id="65" dur="1" fill="hold">
                                          <p:stCondLst>
                                            <p:cond delay="0"/>
                                          </p:stCondLst>
                                        </p:cTn>
                                        <p:tgtEl>
                                          <p:spTgt spid="30"/>
                                        </p:tgtEl>
                                        <p:attrNameLst>
                                          <p:attrName>style.visibility</p:attrName>
                                        </p:attrNameLst>
                                      </p:cBhvr>
                                      <p:to>
                                        <p:strVal val="visible"/>
                                      </p:to>
                                    </p:set>
                                    <p:animEffect transition="in" filter="blinds(horizontal)">
                                      <p:cBhvr>
                                        <p:cTn id="66" dur="500"/>
                                        <p:tgtEl>
                                          <p:spTgt spid="30"/>
                                        </p:tgtEl>
                                      </p:cBhvr>
                                    </p:animEffect>
                                  </p:childTnLst>
                                </p:cTn>
                              </p:par>
                              <p:par>
                                <p:cTn id="67" presetID="3" presetClass="entr" presetSubtype="10" fill="hold" nodeType="withEffect">
                                  <p:stCondLst>
                                    <p:cond delay="0"/>
                                  </p:stCondLst>
                                  <p:childTnLst>
                                    <p:set>
                                      <p:cBhvr>
                                        <p:cTn id="68" dur="1" fill="hold">
                                          <p:stCondLst>
                                            <p:cond delay="0"/>
                                          </p:stCondLst>
                                        </p:cTn>
                                        <p:tgtEl>
                                          <p:spTgt spid="23"/>
                                        </p:tgtEl>
                                        <p:attrNameLst>
                                          <p:attrName>style.visibility</p:attrName>
                                        </p:attrNameLst>
                                      </p:cBhvr>
                                      <p:to>
                                        <p:strVal val="visible"/>
                                      </p:to>
                                    </p:set>
                                    <p:animEffect transition="in" filter="blinds(horizontal)">
                                      <p:cBhvr>
                                        <p:cTn id="69" dur="500"/>
                                        <p:tgtEl>
                                          <p:spTgt spid="23"/>
                                        </p:tgtEl>
                                      </p:cBhvr>
                                    </p:animEffect>
                                  </p:childTnLst>
                                </p:cTn>
                              </p:par>
                              <p:par>
                                <p:cTn id="70" presetID="3" presetClass="entr" presetSubtype="10" fill="hold" nodeType="withEffect">
                                  <p:stCondLst>
                                    <p:cond delay="0"/>
                                  </p:stCondLst>
                                  <p:childTnLst>
                                    <p:set>
                                      <p:cBhvr>
                                        <p:cTn id="71" dur="1" fill="hold">
                                          <p:stCondLst>
                                            <p:cond delay="0"/>
                                          </p:stCondLst>
                                        </p:cTn>
                                        <p:tgtEl>
                                          <p:spTgt spid="22"/>
                                        </p:tgtEl>
                                        <p:attrNameLst>
                                          <p:attrName>style.visibility</p:attrName>
                                        </p:attrNameLst>
                                      </p:cBhvr>
                                      <p:to>
                                        <p:strVal val="visible"/>
                                      </p:to>
                                    </p:set>
                                    <p:animEffect transition="in" filter="blinds(horizontal)">
                                      <p:cBhvr>
                                        <p:cTn id="72" dur="500"/>
                                        <p:tgtEl>
                                          <p:spTgt spid="22"/>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nodeType="clickEffect">
                                  <p:stCondLst>
                                    <p:cond delay="0"/>
                                  </p:stCondLst>
                                  <p:childTnLst>
                                    <p:set>
                                      <p:cBhvr>
                                        <p:cTn id="76" dur="1" fill="hold">
                                          <p:stCondLst>
                                            <p:cond delay="0"/>
                                          </p:stCondLst>
                                        </p:cTn>
                                        <p:tgtEl>
                                          <p:spTgt spid="19"/>
                                        </p:tgtEl>
                                        <p:attrNameLst>
                                          <p:attrName>style.visibility</p:attrName>
                                        </p:attrNameLst>
                                      </p:cBhvr>
                                      <p:to>
                                        <p:strVal val="visible"/>
                                      </p:to>
                                    </p:set>
                                    <p:animEffect transition="in" filter="blinds(horizontal)">
                                      <p:cBhvr>
                                        <p:cTn id="77" dur="500"/>
                                        <p:tgtEl>
                                          <p:spTgt spid="19"/>
                                        </p:tgtEl>
                                      </p:cBhvr>
                                    </p:animEffect>
                                  </p:childTnLst>
                                </p:cTn>
                              </p:par>
                              <p:par>
                                <p:cTn id="78" presetID="3" presetClass="entr" presetSubtype="10" fill="hold" grpId="0" nodeType="withEffect">
                                  <p:stCondLst>
                                    <p:cond delay="0"/>
                                  </p:stCondLst>
                                  <p:childTnLst>
                                    <p:set>
                                      <p:cBhvr>
                                        <p:cTn id="79" dur="1" fill="hold">
                                          <p:stCondLst>
                                            <p:cond delay="0"/>
                                          </p:stCondLst>
                                        </p:cTn>
                                        <p:tgtEl>
                                          <p:spTgt spid="32"/>
                                        </p:tgtEl>
                                        <p:attrNameLst>
                                          <p:attrName>style.visibility</p:attrName>
                                        </p:attrNameLst>
                                      </p:cBhvr>
                                      <p:to>
                                        <p:strVal val="visible"/>
                                      </p:to>
                                    </p:set>
                                    <p:animEffect transition="in" filter="blinds(horizontal)">
                                      <p:cBhvr>
                                        <p:cTn id="80" dur="500"/>
                                        <p:tgtEl>
                                          <p:spTgt spid="32"/>
                                        </p:tgtEl>
                                      </p:cBhvr>
                                    </p:animEffect>
                                  </p:childTnLst>
                                </p:cTn>
                              </p:par>
                              <p:par>
                                <p:cTn id="81" presetID="3" presetClass="entr" presetSubtype="10" fill="hold" grpId="0" nodeType="withEffect">
                                  <p:stCondLst>
                                    <p:cond delay="0"/>
                                  </p:stCondLst>
                                  <p:childTnLst>
                                    <p:set>
                                      <p:cBhvr>
                                        <p:cTn id="82" dur="1" fill="hold">
                                          <p:stCondLst>
                                            <p:cond delay="0"/>
                                          </p:stCondLst>
                                        </p:cTn>
                                        <p:tgtEl>
                                          <p:spTgt spid="34"/>
                                        </p:tgtEl>
                                        <p:attrNameLst>
                                          <p:attrName>style.visibility</p:attrName>
                                        </p:attrNameLst>
                                      </p:cBhvr>
                                      <p:to>
                                        <p:strVal val="visible"/>
                                      </p:to>
                                    </p:set>
                                    <p:animEffect transition="in" filter="blinds(horizontal)">
                                      <p:cBhvr>
                                        <p:cTn id="83" dur="500"/>
                                        <p:tgtEl>
                                          <p:spTgt spid="34"/>
                                        </p:tgtEl>
                                      </p:cBhvr>
                                    </p:animEffect>
                                  </p:childTnLst>
                                </p:cTn>
                              </p:par>
                              <p:par>
                                <p:cTn id="84" presetID="3" presetClass="entr" presetSubtype="10" fill="hold" grpId="0" nodeType="withEffect">
                                  <p:stCondLst>
                                    <p:cond delay="0"/>
                                  </p:stCondLst>
                                  <p:childTnLst>
                                    <p:set>
                                      <p:cBhvr>
                                        <p:cTn id="85" dur="1" fill="hold">
                                          <p:stCondLst>
                                            <p:cond delay="0"/>
                                          </p:stCondLst>
                                        </p:cTn>
                                        <p:tgtEl>
                                          <p:spTgt spid="35"/>
                                        </p:tgtEl>
                                        <p:attrNameLst>
                                          <p:attrName>style.visibility</p:attrName>
                                        </p:attrNameLst>
                                      </p:cBhvr>
                                      <p:to>
                                        <p:strVal val="visible"/>
                                      </p:to>
                                    </p:set>
                                    <p:animEffect transition="in" filter="blinds(horizontal)">
                                      <p:cBhvr>
                                        <p:cTn id="86" dur="500"/>
                                        <p:tgtEl>
                                          <p:spTgt spid="35"/>
                                        </p:tgtEl>
                                      </p:cBhvr>
                                    </p:animEffect>
                                  </p:childTnLst>
                                </p:cTn>
                              </p:par>
                              <p:par>
                                <p:cTn id="87" presetID="3" presetClass="entr" presetSubtype="10" fill="hold" nodeType="withEffect">
                                  <p:stCondLst>
                                    <p:cond delay="0"/>
                                  </p:stCondLst>
                                  <p:childTnLst>
                                    <p:set>
                                      <p:cBhvr>
                                        <p:cTn id="88" dur="1" fill="hold">
                                          <p:stCondLst>
                                            <p:cond delay="0"/>
                                          </p:stCondLst>
                                        </p:cTn>
                                        <p:tgtEl>
                                          <p:spTgt spid="36"/>
                                        </p:tgtEl>
                                        <p:attrNameLst>
                                          <p:attrName>style.visibility</p:attrName>
                                        </p:attrNameLst>
                                      </p:cBhvr>
                                      <p:to>
                                        <p:strVal val="visible"/>
                                      </p:to>
                                    </p:set>
                                    <p:animEffect transition="in" filter="blinds(horizontal)">
                                      <p:cBhvr>
                                        <p:cTn id="89" dur="500"/>
                                        <p:tgtEl>
                                          <p:spTgt spid="36"/>
                                        </p:tgtEl>
                                      </p:cBhvr>
                                    </p:animEffect>
                                  </p:childTnLst>
                                </p:cTn>
                              </p:par>
                              <p:par>
                                <p:cTn id="90" presetID="3" presetClass="entr" presetSubtype="10" fill="hold" grpId="0" nodeType="withEffect">
                                  <p:stCondLst>
                                    <p:cond delay="0"/>
                                  </p:stCondLst>
                                  <p:childTnLst>
                                    <p:set>
                                      <p:cBhvr>
                                        <p:cTn id="91" dur="1" fill="hold">
                                          <p:stCondLst>
                                            <p:cond delay="0"/>
                                          </p:stCondLst>
                                        </p:cTn>
                                        <p:tgtEl>
                                          <p:spTgt spid="37"/>
                                        </p:tgtEl>
                                        <p:attrNameLst>
                                          <p:attrName>style.visibility</p:attrName>
                                        </p:attrNameLst>
                                      </p:cBhvr>
                                      <p:to>
                                        <p:strVal val="visible"/>
                                      </p:to>
                                    </p:set>
                                    <p:animEffect transition="in" filter="blinds(horizontal)">
                                      <p:cBhvr>
                                        <p:cTn id="92" dur="500"/>
                                        <p:tgtEl>
                                          <p:spTgt spid="37"/>
                                        </p:tgtEl>
                                      </p:cBhvr>
                                    </p:animEffect>
                                  </p:childTnLst>
                                </p:cTn>
                              </p:par>
                              <p:par>
                                <p:cTn id="93" presetID="3" presetClass="entr" presetSubtype="10" fill="hold" grpId="0" nodeType="withEffect">
                                  <p:stCondLst>
                                    <p:cond delay="0"/>
                                  </p:stCondLst>
                                  <p:childTnLst>
                                    <p:set>
                                      <p:cBhvr>
                                        <p:cTn id="94" dur="1" fill="hold">
                                          <p:stCondLst>
                                            <p:cond delay="0"/>
                                          </p:stCondLst>
                                        </p:cTn>
                                        <p:tgtEl>
                                          <p:spTgt spid="38"/>
                                        </p:tgtEl>
                                        <p:attrNameLst>
                                          <p:attrName>style.visibility</p:attrName>
                                        </p:attrNameLst>
                                      </p:cBhvr>
                                      <p:to>
                                        <p:strVal val="visible"/>
                                      </p:to>
                                    </p:set>
                                    <p:animEffect transition="in" filter="blinds(horizontal)">
                                      <p:cBhvr>
                                        <p:cTn id="95" dur="500"/>
                                        <p:tgtEl>
                                          <p:spTgt spid="38"/>
                                        </p:tgtEl>
                                      </p:cBhvr>
                                    </p:animEffect>
                                  </p:childTnLst>
                                </p:cTn>
                              </p:par>
                              <p:par>
                                <p:cTn id="96" presetID="3" presetClass="entr" presetSubtype="10" fill="hold" grpId="0" nodeType="withEffect">
                                  <p:stCondLst>
                                    <p:cond delay="0"/>
                                  </p:stCondLst>
                                  <p:childTnLst>
                                    <p:set>
                                      <p:cBhvr>
                                        <p:cTn id="97" dur="1" fill="hold">
                                          <p:stCondLst>
                                            <p:cond delay="0"/>
                                          </p:stCondLst>
                                        </p:cTn>
                                        <p:tgtEl>
                                          <p:spTgt spid="39"/>
                                        </p:tgtEl>
                                        <p:attrNameLst>
                                          <p:attrName>style.visibility</p:attrName>
                                        </p:attrNameLst>
                                      </p:cBhvr>
                                      <p:to>
                                        <p:strVal val="visible"/>
                                      </p:to>
                                    </p:set>
                                    <p:animEffect transition="in" filter="blinds(horizontal)">
                                      <p:cBhvr>
                                        <p:cTn id="98" dur="500"/>
                                        <p:tgtEl>
                                          <p:spTgt spid="39"/>
                                        </p:tgtEl>
                                      </p:cBhvr>
                                    </p:animEffect>
                                  </p:childTnLst>
                                </p:cTn>
                              </p:par>
                              <p:par>
                                <p:cTn id="99" presetID="3" presetClass="entr" presetSubtype="10" fill="hold" grpId="0" nodeType="withEffect">
                                  <p:stCondLst>
                                    <p:cond delay="0"/>
                                  </p:stCondLst>
                                  <p:childTnLst>
                                    <p:set>
                                      <p:cBhvr>
                                        <p:cTn id="100" dur="1" fill="hold">
                                          <p:stCondLst>
                                            <p:cond delay="0"/>
                                          </p:stCondLst>
                                        </p:cTn>
                                        <p:tgtEl>
                                          <p:spTgt spid="40"/>
                                        </p:tgtEl>
                                        <p:attrNameLst>
                                          <p:attrName>style.visibility</p:attrName>
                                        </p:attrNameLst>
                                      </p:cBhvr>
                                      <p:to>
                                        <p:strVal val="visible"/>
                                      </p:to>
                                    </p:set>
                                    <p:animEffect transition="in" filter="blinds(horizontal)">
                                      <p:cBhvr>
                                        <p:cTn id="101" dur="500"/>
                                        <p:tgtEl>
                                          <p:spTgt spid="40"/>
                                        </p:tgtEl>
                                      </p:cBhvr>
                                    </p:animEffect>
                                  </p:childTnLst>
                                </p:cTn>
                              </p:par>
                              <p:par>
                                <p:cTn id="102" presetID="3" presetClass="entr" presetSubtype="10" fill="hold" grpId="0" nodeType="withEffect">
                                  <p:stCondLst>
                                    <p:cond delay="0"/>
                                  </p:stCondLst>
                                  <p:childTnLst>
                                    <p:set>
                                      <p:cBhvr>
                                        <p:cTn id="103" dur="1" fill="hold">
                                          <p:stCondLst>
                                            <p:cond delay="0"/>
                                          </p:stCondLst>
                                        </p:cTn>
                                        <p:tgtEl>
                                          <p:spTgt spid="41"/>
                                        </p:tgtEl>
                                        <p:attrNameLst>
                                          <p:attrName>style.visibility</p:attrName>
                                        </p:attrNameLst>
                                      </p:cBhvr>
                                      <p:to>
                                        <p:strVal val="visible"/>
                                      </p:to>
                                    </p:set>
                                    <p:animEffect transition="in" filter="blinds(horizontal)">
                                      <p:cBhvr>
                                        <p:cTn id="104" dur="500"/>
                                        <p:tgtEl>
                                          <p:spTgt spid="41"/>
                                        </p:tgtEl>
                                      </p:cBhvr>
                                    </p:animEffect>
                                  </p:childTnLst>
                                </p:cTn>
                              </p:par>
                              <p:par>
                                <p:cTn id="105" presetID="3" presetClass="entr" presetSubtype="10" fill="hold" grpId="0" nodeType="withEffect">
                                  <p:stCondLst>
                                    <p:cond delay="0"/>
                                  </p:stCondLst>
                                  <p:childTnLst>
                                    <p:set>
                                      <p:cBhvr>
                                        <p:cTn id="106" dur="1" fill="hold">
                                          <p:stCondLst>
                                            <p:cond delay="0"/>
                                          </p:stCondLst>
                                        </p:cTn>
                                        <p:tgtEl>
                                          <p:spTgt spid="42"/>
                                        </p:tgtEl>
                                        <p:attrNameLst>
                                          <p:attrName>style.visibility</p:attrName>
                                        </p:attrNameLst>
                                      </p:cBhvr>
                                      <p:to>
                                        <p:strVal val="visible"/>
                                      </p:to>
                                    </p:set>
                                    <p:animEffect transition="in" filter="blinds(horizontal)">
                                      <p:cBhvr>
                                        <p:cTn id="107" dur="500"/>
                                        <p:tgtEl>
                                          <p:spTgt spid="42"/>
                                        </p:tgtEl>
                                      </p:cBhvr>
                                    </p:animEffect>
                                  </p:childTnLst>
                                </p:cTn>
                              </p:par>
                              <p:par>
                                <p:cTn id="108" presetID="3" presetClass="entr" presetSubtype="10" fill="hold" grpId="0" nodeType="withEffect">
                                  <p:stCondLst>
                                    <p:cond delay="0"/>
                                  </p:stCondLst>
                                  <p:childTnLst>
                                    <p:set>
                                      <p:cBhvr>
                                        <p:cTn id="109" dur="1" fill="hold">
                                          <p:stCondLst>
                                            <p:cond delay="0"/>
                                          </p:stCondLst>
                                        </p:cTn>
                                        <p:tgtEl>
                                          <p:spTgt spid="43"/>
                                        </p:tgtEl>
                                        <p:attrNameLst>
                                          <p:attrName>style.visibility</p:attrName>
                                        </p:attrNameLst>
                                      </p:cBhvr>
                                      <p:to>
                                        <p:strVal val="visible"/>
                                      </p:to>
                                    </p:set>
                                    <p:animEffect transition="in" filter="blinds(horizontal)">
                                      <p:cBhvr>
                                        <p:cTn id="110" dur="500"/>
                                        <p:tgtEl>
                                          <p:spTgt spid="43"/>
                                        </p:tgtEl>
                                      </p:cBhvr>
                                    </p:animEffect>
                                  </p:childTnLst>
                                </p:cTn>
                              </p:par>
                              <p:par>
                                <p:cTn id="111" presetID="3" presetClass="entr" presetSubtype="10" fill="hold" grpId="0" nodeType="withEffect">
                                  <p:stCondLst>
                                    <p:cond delay="0"/>
                                  </p:stCondLst>
                                  <p:childTnLst>
                                    <p:set>
                                      <p:cBhvr>
                                        <p:cTn id="112" dur="1" fill="hold">
                                          <p:stCondLst>
                                            <p:cond delay="0"/>
                                          </p:stCondLst>
                                        </p:cTn>
                                        <p:tgtEl>
                                          <p:spTgt spid="44"/>
                                        </p:tgtEl>
                                        <p:attrNameLst>
                                          <p:attrName>style.visibility</p:attrName>
                                        </p:attrNameLst>
                                      </p:cBhvr>
                                      <p:to>
                                        <p:strVal val="visible"/>
                                      </p:to>
                                    </p:set>
                                    <p:animEffect transition="in" filter="blinds(horizontal)">
                                      <p:cBhvr>
                                        <p:cTn id="113" dur="500"/>
                                        <p:tgtEl>
                                          <p:spTgt spid="44"/>
                                        </p:tgtEl>
                                      </p:cBhvr>
                                    </p:animEffect>
                                  </p:childTnLst>
                                </p:cTn>
                              </p:par>
                              <p:par>
                                <p:cTn id="114" presetID="3" presetClass="entr" presetSubtype="10" fill="hold" grpId="0" nodeType="withEffect">
                                  <p:stCondLst>
                                    <p:cond delay="0"/>
                                  </p:stCondLst>
                                  <p:childTnLst>
                                    <p:set>
                                      <p:cBhvr>
                                        <p:cTn id="115" dur="1" fill="hold">
                                          <p:stCondLst>
                                            <p:cond delay="0"/>
                                          </p:stCondLst>
                                        </p:cTn>
                                        <p:tgtEl>
                                          <p:spTgt spid="45"/>
                                        </p:tgtEl>
                                        <p:attrNameLst>
                                          <p:attrName>style.visibility</p:attrName>
                                        </p:attrNameLst>
                                      </p:cBhvr>
                                      <p:to>
                                        <p:strVal val="visible"/>
                                      </p:to>
                                    </p:set>
                                    <p:animEffect transition="in" filter="blinds(horizontal)">
                                      <p:cBhvr>
                                        <p:cTn id="116" dur="500"/>
                                        <p:tgtEl>
                                          <p:spTgt spid="45"/>
                                        </p:tgtEl>
                                      </p:cBhvr>
                                    </p:animEffect>
                                  </p:childTnLst>
                                </p:cTn>
                              </p:par>
                              <p:par>
                                <p:cTn id="117" presetID="3" presetClass="entr" presetSubtype="10" fill="hold" grpId="0" nodeType="withEffect">
                                  <p:stCondLst>
                                    <p:cond delay="0"/>
                                  </p:stCondLst>
                                  <p:childTnLst>
                                    <p:set>
                                      <p:cBhvr>
                                        <p:cTn id="118" dur="1" fill="hold">
                                          <p:stCondLst>
                                            <p:cond delay="0"/>
                                          </p:stCondLst>
                                        </p:cTn>
                                        <p:tgtEl>
                                          <p:spTgt spid="46"/>
                                        </p:tgtEl>
                                        <p:attrNameLst>
                                          <p:attrName>style.visibility</p:attrName>
                                        </p:attrNameLst>
                                      </p:cBhvr>
                                      <p:to>
                                        <p:strVal val="visible"/>
                                      </p:to>
                                    </p:set>
                                    <p:animEffect transition="in" filter="blinds(horizontal)">
                                      <p:cBhvr>
                                        <p:cTn id="119" dur="500"/>
                                        <p:tgtEl>
                                          <p:spTgt spid="46"/>
                                        </p:tgtEl>
                                      </p:cBhvr>
                                    </p:animEffect>
                                  </p:childTnLst>
                                </p:cTn>
                              </p:par>
                              <p:par>
                                <p:cTn id="120" presetID="3" presetClass="entr" presetSubtype="10" fill="hold" grpId="0" nodeType="withEffect">
                                  <p:stCondLst>
                                    <p:cond delay="0"/>
                                  </p:stCondLst>
                                  <p:childTnLst>
                                    <p:set>
                                      <p:cBhvr>
                                        <p:cTn id="121" dur="1" fill="hold">
                                          <p:stCondLst>
                                            <p:cond delay="0"/>
                                          </p:stCondLst>
                                        </p:cTn>
                                        <p:tgtEl>
                                          <p:spTgt spid="47"/>
                                        </p:tgtEl>
                                        <p:attrNameLst>
                                          <p:attrName>style.visibility</p:attrName>
                                        </p:attrNameLst>
                                      </p:cBhvr>
                                      <p:to>
                                        <p:strVal val="visible"/>
                                      </p:to>
                                    </p:set>
                                    <p:animEffect transition="in" filter="blinds(horizontal)">
                                      <p:cBhvr>
                                        <p:cTn id="122" dur="500"/>
                                        <p:tgtEl>
                                          <p:spTgt spid="47"/>
                                        </p:tgtEl>
                                      </p:cBhvr>
                                    </p:animEffect>
                                  </p:childTnLst>
                                </p:cTn>
                              </p:par>
                              <p:par>
                                <p:cTn id="123" presetID="3" presetClass="entr" presetSubtype="10" fill="hold" grpId="0" nodeType="withEffect">
                                  <p:stCondLst>
                                    <p:cond delay="0"/>
                                  </p:stCondLst>
                                  <p:childTnLst>
                                    <p:set>
                                      <p:cBhvr>
                                        <p:cTn id="124" dur="1" fill="hold">
                                          <p:stCondLst>
                                            <p:cond delay="0"/>
                                          </p:stCondLst>
                                        </p:cTn>
                                        <p:tgtEl>
                                          <p:spTgt spid="3"/>
                                        </p:tgtEl>
                                        <p:attrNameLst>
                                          <p:attrName>style.visibility</p:attrName>
                                        </p:attrNameLst>
                                      </p:cBhvr>
                                      <p:to>
                                        <p:strVal val="visible"/>
                                      </p:to>
                                    </p:set>
                                    <p:animEffect transition="in" filter="blinds(horizontal)">
                                      <p:cBhvr>
                                        <p:cTn id="125" dur="500"/>
                                        <p:tgtEl>
                                          <p:spTgt spid="3"/>
                                        </p:tgtEl>
                                      </p:cBhvr>
                                    </p:animEffect>
                                  </p:childTnLst>
                                </p:cTn>
                              </p:par>
                              <p:par>
                                <p:cTn id="126" presetID="3" presetClass="entr" presetSubtype="10" fill="hold" nodeType="withEffect">
                                  <p:stCondLst>
                                    <p:cond delay="0"/>
                                  </p:stCondLst>
                                  <p:childTnLst>
                                    <p:set>
                                      <p:cBhvr>
                                        <p:cTn id="127" dur="1" fill="hold">
                                          <p:stCondLst>
                                            <p:cond delay="0"/>
                                          </p:stCondLst>
                                        </p:cTn>
                                        <p:tgtEl>
                                          <p:spTgt spid="31"/>
                                        </p:tgtEl>
                                        <p:attrNameLst>
                                          <p:attrName>style.visibility</p:attrName>
                                        </p:attrNameLst>
                                      </p:cBhvr>
                                      <p:to>
                                        <p:strVal val="visible"/>
                                      </p:to>
                                    </p:set>
                                    <p:animEffect transition="in" filter="blinds(horizontal)">
                                      <p:cBhvr>
                                        <p:cTn id="128"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p:bldP spid="35" grpId="0"/>
      <p:bldP spid="37" grpId="0"/>
      <p:bldP spid="38" grpId="0"/>
      <p:bldP spid="39" grpId="0"/>
      <p:bldP spid="40" grpId="0"/>
      <p:bldP spid="41" grpId="0"/>
      <p:bldP spid="42" grpId="0"/>
      <p:bldP spid="43" grpId="0"/>
      <p:bldP spid="44" grpId="0"/>
      <p:bldP spid="45" grpId="0"/>
      <p:bldP spid="46" grpId="0"/>
      <p:bldP spid="47" grpId="0"/>
      <p:bldP spid="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Root Cause Analysis</a:t>
            </a:r>
            <a:endParaRPr lang="en-US" dirty="0"/>
          </a:p>
        </p:txBody>
      </p:sp>
      <p:sp>
        <p:nvSpPr>
          <p:cNvPr id="3" name="Content Placeholder 2"/>
          <p:cNvSpPr>
            <a:spLocks noGrp="1"/>
          </p:cNvSpPr>
          <p:nvPr>
            <p:ph idx="1"/>
          </p:nvPr>
        </p:nvSpPr>
        <p:spPr/>
        <p:txBody>
          <a:bodyPr/>
          <a:lstStyle/>
          <a:p>
            <a:r>
              <a:rPr lang="en-US" dirty="0" smtClean="0"/>
              <a:t>Step 1: Workload analysis</a:t>
            </a:r>
          </a:p>
          <a:p>
            <a:pPr lvl="1"/>
            <a:r>
              <a:rPr lang="en-US" dirty="0" smtClean="0"/>
              <a:t>Detect change points (level shifts) in workload</a:t>
            </a:r>
          </a:p>
          <a:p>
            <a:pPr lvl="1"/>
            <a:r>
              <a:rPr lang="en-US" dirty="0" smtClean="0"/>
              <a:t>Sudden increases in workload that precede a detected SLO violation</a:t>
            </a:r>
          </a:p>
          <a:p>
            <a:pPr lvl="1"/>
            <a:r>
              <a:rPr lang="en-US" dirty="0" smtClean="0"/>
              <a:t>Pruned Exact Linear Time (PELT) [KFE12]</a:t>
            </a:r>
          </a:p>
          <a:p>
            <a:r>
              <a:rPr lang="en-US" dirty="0" smtClean="0"/>
              <a:t>Step 2: Bottleneck identification</a:t>
            </a:r>
          </a:p>
          <a:p>
            <a:pPr lvl="1"/>
            <a:r>
              <a:rPr lang="en-US" dirty="0" smtClean="0"/>
              <a:t>Hybrid approach that combines linear regression</a:t>
            </a:r>
            <a:r>
              <a:rPr lang="en-US" dirty="0"/>
              <a:t> </a:t>
            </a:r>
            <a:r>
              <a:rPr lang="en-US" dirty="0" smtClean="0"/>
              <a:t>and </a:t>
            </a:r>
            <a:r>
              <a:rPr lang="en-US" dirty="0" err="1" smtClean="0"/>
              <a:t>quantile</a:t>
            </a:r>
            <a:r>
              <a:rPr lang="en-US" dirty="0" smtClean="0"/>
              <a:t> analysis</a:t>
            </a:r>
          </a:p>
        </p:txBody>
      </p:sp>
      <p:sp>
        <p:nvSpPr>
          <p:cNvPr id="4" name="Slide Number Placeholder 3"/>
          <p:cNvSpPr>
            <a:spLocks noGrp="1"/>
          </p:cNvSpPr>
          <p:nvPr>
            <p:ph type="sldNum" sz="quarter" idx="12"/>
          </p:nvPr>
        </p:nvSpPr>
        <p:spPr/>
        <p:txBody>
          <a:bodyPr/>
          <a:lstStyle/>
          <a:p>
            <a:fld id="{D4755116-B387-CD40-9D82-4279FFF17F28}" type="slidenum">
              <a:rPr lang="en-US" smtClean="0"/>
              <a:t>30</a:t>
            </a:fld>
            <a:endParaRPr lang="en-US"/>
          </a:p>
        </p:txBody>
      </p:sp>
      <p:grpSp>
        <p:nvGrpSpPr>
          <p:cNvPr id="5" name="Group 4"/>
          <p:cNvGrpSpPr/>
          <p:nvPr/>
        </p:nvGrpSpPr>
        <p:grpSpPr>
          <a:xfrm>
            <a:off x="0" y="0"/>
            <a:ext cx="9144000" cy="983717"/>
            <a:chOff x="0" y="0"/>
            <a:chExt cx="9144000" cy="983717"/>
          </a:xfrm>
        </p:grpSpPr>
        <p:sp>
          <p:nvSpPr>
            <p:cNvPr id="6" name="Rectangle 5"/>
            <p:cNvSpPr/>
            <p:nvPr/>
          </p:nvSpPr>
          <p:spPr>
            <a:xfrm>
              <a:off x="0" y="0"/>
              <a:ext cx="9144000" cy="298851"/>
            </a:xfrm>
            <a:prstGeom prst="rect">
              <a:avLst/>
            </a:prstGeom>
            <a:solidFill>
              <a:srgbClr val="008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0" y="298851"/>
              <a:ext cx="286382" cy="684866"/>
            </a:xfrm>
            <a:prstGeom prst="rect">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95137885"/>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Linear Regression</a:t>
            </a:r>
            <a:endParaRPr lang="en-US" dirty="0"/>
          </a:p>
        </p:txBody>
      </p:sp>
      <p:sp>
        <p:nvSpPr>
          <p:cNvPr id="3" name="Content Placeholder 2"/>
          <p:cNvSpPr>
            <a:spLocks noGrp="1"/>
          </p:cNvSpPr>
          <p:nvPr>
            <p:ph idx="1"/>
          </p:nvPr>
        </p:nvSpPr>
        <p:spPr>
          <a:xfrm>
            <a:off x="457200" y="3755161"/>
            <a:ext cx="8229600" cy="2371002"/>
          </a:xfrm>
        </p:spPr>
        <p:txBody>
          <a:bodyPr>
            <a:normAutofit fontScale="92500" lnSpcReduction="10000"/>
          </a:bodyPr>
          <a:lstStyle/>
          <a:p>
            <a:r>
              <a:rPr lang="en-US" dirty="0" smtClean="0"/>
              <a:t>Model total response time using multiple linear regression (Total = X + Y)</a:t>
            </a:r>
          </a:p>
          <a:p>
            <a:r>
              <a:rPr lang="en-US" dirty="0" smtClean="0"/>
              <a:t>Relative importance metric indicates the portion of variance in “Total” explained by each independent variable [G06]</a:t>
            </a:r>
            <a:endParaRPr lang="en-US" dirty="0"/>
          </a:p>
        </p:txBody>
      </p:sp>
      <p:sp>
        <p:nvSpPr>
          <p:cNvPr id="5" name="Slide Number Placeholder 4"/>
          <p:cNvSpPr>
            <a:spLocks noGrp="1"/>
          </p:cNvSpPr>
          <p:nvPr>
            <p:ph type="sldNum" sz="quarter" idx="12"/>
          </p:nvPr>
        </p:nvSpPr>
        <p:spPr/>
        <p:txBody>
          <a:bodyPr/>
          <a:lstStyle/>
          <a:p>
            <a:fld id="{D4755116-B387-CD40-9D82-4279FFF17F28}" type="slidenum">
              <a:rPr lang="en-US" smtClean="0"/>
              <a:t>31</a:t>
            </a:fld>
            <a:endParaRPr lang="en-US"/>
          </a:p>
        </p:txBody>
      </p:sp>
      <p:sp>
        <p:nvSpPr>
          <p:cNvPr id="6" name="TextBox 5"/>
          <p:cNvSpPr txBox="1"/>
          <p:nvPr/>
        </p:nvSpPr>
        <p:spPr>
          <a:xfrm>
            <a:off x="131147" y="1472861"/>
            <a:ext cx="8881707" cy="2492990"/>
          </a:xfrm>
          <a:prstGeom prst="rect">
            <a:avLst/>
          </a:prstGeom>
          <a:noFill/>
        </p:spPr>
        <p:txBody>
          <a:bodyPr wrap="square" rtlCol="0">
            <a:spAutoFit/>
          </a:bodyPr>
          <a:lstStyle/>
          <a:p>
            <a:r>
              <a:rPr lang="en-US" sz="1600" dirty="0">
                <a:latin typeface="Courier"/>
                <a:cs typeface="Courier"/>
              </a:rPr>
              <a:t>protected void </a:t>
            </a:r>
            <a:r>
              <a:rPr lang="en-US" sz="1600" dirty="0" err="1">
                <a:latin typeface="Courier"/>
                <a:cs typeface="Courier"/>
              </a:rPr>
              <a:t>doGet</a:t>
            </a:r>
            <a:r>
              <a:rPr lang="en-US" sz="1600" dirty="0">
                <a:latin typeface="Courier"/>
                <a:cs typeface="Courier"/>
              </a:rPr>
              <a:t>(</a:t>
            </a:r>
            <a:r>
              <a:rPr lang="en-US" sz="1600" dirty="0" err="1">
                <a:latin typeface="Courier"/>
                <a:cs typeface="Courier"/>
              </a:rPr>
              <a:t>HttpServletRequest</a:t>
            </a:r>
            <a:r>
              <a:rPr lang="en-US" sz="1600" dirty="0">
                <a:latin typeface="Courier"/>
                <a:cs typeface="Courier"/>
              </a:rPr>
              <a:t> </a:t>
            </a:r>
            <a:r>
              <a:rPr lang="en-US" sz="1600" dirty="0" err="1">
                <a:latin typeface="Courier"/>
                <a:cs typeface="Courier"/>
              </a:rPr>
              <a:t>req</a:t>
            </a:r>
            <a:r>
              <a:rPr lang="en-US" sz="1600" dirty="0" smtClean="0">
                <a:latin typeface="Courier"/>
                <a:cs typeface="Courier"/>
              </a:rPr>
              <a:t>, </a:t>
            </a:r>
            <a:r>
              <a:rPr lang="en-US" sz="1600" dirty="0" err="1" smtClean="0">
                <a:latin typeface="Courier"/>
                <a:cs typeface="Courier"/>
              </a:rPr>
              <a:t>HttpServletResponse</a:t>
            </a:r>
            <a:r>
              <a:rPr lang="en-US" sz="1600" dirty="0" smtClean="0">
                <a:latin typeface="Courier"/>
                <a:cs typeface="Courier"/>
              </a:rPr>
              <a:t> res) {</a:t>
            </a:r>
            <a:r>
              <a:rPr lang="en-US" sz="1600" dirty="0">
                <a:latin typeface="Courier"/>
                <a:cs typeface="Courier"/>
              </a:rPr>
              <a:t/>
            </a:r>
            <a:br>
              <a:rPr lang="en-US" sz="1600" dirty="0">
                <a:latin typeface="Courier"/>
                <a:cs typeface="Courier"/>
              </a:rPr>
            </a:br>
            <a:r>
              <a:rPr lang="en-US" sz="1600" dirty="0" smtClean="0">
                <a:latin typeface="Courier"/>
                <a:cs typeface="Courier"/>
              </a:rPr>
              <a:t>  String </a:t>
            </a:r>
            <a:r>
              <a:rPr lang="en-US" sz="1600" dirty="0" err="1">
                <a:latin typeface="Courier"/>
                <a:cs typeface="Courier"/>
              </a:rPr>
              <a:t>userId</a:t>
            </a:r>
            <a:r>
              <a:rPr lang="en-US" sz="1600" dirty="0">
                <a:latin typeface="Courier"/>
                <a:cs typeface="Courier"/>
              </a:rPr>
              <a:t> = </a:t>
            </a:r>
            <a:r>
              <a:rPr lang="en-US" sz="1600" dirty="0" err="1">
                <a:latin typeface="Courier"/>
                <a:cs typeface="Courier"/>
              </a:rPr>
              <a:t>req.getParameter</a:t>
            </a:r>
            <a:r>
              <a:rPr lang="en-US" sz="1600" dirty="0">
                <a:latin typeface="Courier"/>
                <a:cs typeface="Courier"/>
              </a:rPr>
              <a:t>("user");</a:t>
            </a:r>
            <a:br>
              <a:rPr lang="en-US" sz="1600" dirty="0">
                <a:latin typeface="Courier"/>
                <a:cs typeface="Courier"/>
              </a:rPr>
            </a:br>
            <a:r>
              <a:rPr lang="en-US" sz="1600" dirty="0">
                <a:latin typeface="Courier"/>
                <a:cs typeface="Courier"/>
              </a:rPr>
              <a:t>  </a:t>
            </a:r>
            <a:r>
              <a:rPr lang="en-US" sz="1600" b="1" dirty="0" smtClean="0">
                <a:solidFill>
                  <a:srgbClr val="0000FF"/>
                </a:solidFill>
                <a:latin typeface="Courier"/>
                <a:cs typeface="Courier"/>
              </a:rPr>
              <a:t>Entity </a:t>
            </a:r>
            <a:r>
              <a:rPr lang="en-US" sz="1600" b="1" dirty="0">
                <a:solidFill>
                  <a:srgbClr val="0000FF"/>
                </a:solidFill>
                <a:latin typeface="Courier"/>
                <a:cs typeface="Courier"/>
              </a:rPr>
              <a:t>entity = </a:t>
            </a:r>
            <a:r>
              <a:rPr lang="en-US" sz="1600" b="1" dirty="0" err="1">
                <a:solidFill>
                  <a:srgbClr val="0000FF"/>
                </a:solidFill>
                <a:latin typeface="Courier"/>
                <a:cs typeface="Courier"/>
              </a:rPr>
              <a:t>datastore.get</a:t>
            </a:r>
            <a:r>
              <a:rPr lang="en-US" sz="1600" b="1" dirty="0" smtClean="0">
                <a:solidFill>
                  <a:srgbClr val="0000FF"/>
                </a:solidFill>
                <a:latin typeface="Courier"/>
                <a:cs typeface="Courier"/>
              </a:rPr>
              <a:t>(</a:t>
            </a:r>
            <a:r>
              <a:rPr lang="en-US" sz="1600" b="1" dirty="0" err="1" smtClean="0">
                <a:solidFill>
                  <a:srgbClr val="0000FF"/>
                </a:solidFill>
                <a:latin typeface="Courier"/>
                <a:cs typeface="Courier"/>
              </a:rPr>
              <a:t>newKey</a:t>
            </a:r>
            <a:r>
              <a:rPr lang="en-US" sz="1600" b="1" dirty="0" smtClean="0">
                <a:solidFill>
                  <a:srgbClr val="0000FF"/>
                </a:solidFill>
                <a:latin typeface="Courier"/>
                <a:cs typeface="Courier"/>
              </a:rPr>
              <a:t>(</a:t>
            </a:r>
            <a:r>
              <a:rPr lang="en-US" sz="1600" b="1" dirty="0">
                <a:solidFill>
                  <a:srgbClr val="0000FF"/>
                </a:solidFill>
                <a:latin typeface="Courier"/>
                <a:cs typeface="Courier"/>
              </a:rPr>
              <a:t>"USER_INFO", </a:t>
            </a:r>
            <a:r>
              <a:rPr lang="en-US" sz="1600" b="1" dirty="0" err="1">
                <a:solidFill>
                  <a:srgbClr val="0000FF"/>
                </a:solidFill>
                <a:latin typeface="Courier"/>
                <a:cs typeface="Courier"/>
              </a:rPr>
              <a:t>userId</a:t>
            </a:r>
            <a:r>
              <a:rPr lang="en-US" sz="1600" b="1" dirty="0">
                <a:solidFill>
                  <a:srgbClr val="0000FF"/>
                </a:solidFill>
                <a:latin typeface="Courier"/>
                <a:cs typeface="Courier"/>
              </a:rPr>
              <a:t>))</a:t>
            </a:r>
            <a:r>
              <a:rPr lang="en-US" sz="1600" b="1" dirty="0" smtClean="0">
                <a:solidFill>
                  <a:srgbClr val="0000FF"/>
                </a:solidFill>
                <a:latin typeface="Courier"/>
                <a:cs typeface="Courier"/>
              </a:rPr>
              <a:t>;  // X</a:t>
            </a:r>
            <a:r>
              <a:rPr lang="en-US" sz="1600" b="1" dirty="0">
                <a:solidFill>
                  <a:srgbClr val="0000FF"/>
                </a:solidFill>
                <a:latin typeface="Courier"/>
                <a:cs typeface="Courier"/>
              </a:rPr>
              <a:t/>
            </a:r>
            <a:br>
              <a:rPr lang="en-US" sz="1600" b="1" dirty="0">
                <a:solidFill>
                  <a:srgbClr val="0000FF"/>
                </a:solidFill>
                <a:latin typeface="Courier"/>
                <a:cs typeface="Courier"/>
              </a:rPr>
            </a:br>
            <a:r>
              <a:rPr lang="en-US" sz="1600" dirty="0" smtClean="0">
                <a:latin typeface="Courier"/>
                <a:cs typeface="Courier"/>
              </a:rPr>
              <a:t>  </a:t>
            </a:r>
            <a:r>
              <a:rPr lang="en-US" sz="1600" dirty="0" err="1" smtClean="0">
                <a:latin typeface="Courier"/>
                <a:cs typeface="Courier"/>
              </a:rPr>
              <a:t>populateResponse</a:t>
            </a:r>
            <a:r>
              <a:rPr lang="en-US" sz="1600" dirty="0">
                <a:latin typeface="Courier"/>
                <a:cs typeface="Courier"/>
              </a:rPr>
              <a:t>(</a:t>
            </a:r>
            <a:r>
              <a:rPr lang="en-US" sz="1600" dirty="0" err="1">
                <a:latin typeface="Courier"/>
                <a:cs typeface="Courier"/>
              </a:rPr>
              <a:t>userId</a:t>
            </a:r>
            <a:r>
              <a:rPr lang="en-US" sz="1600" dirty="0">
                <a:latin typeface="Courier"/>
                <a:cs typeface="Courier"/>
              </a:rPr>
              <a:t>, entity, </a:t>
            </a:r>
            <a:r>
              <a:rPr lang="en-US" sz="1600" dirty="0" smtClean="0">
                <a:latin typeface="Courier"/>
                <a:cs typeface="Courier"/>
              </a:rPr>
              <a:t>res)</a:t>
            </a:r>
            <a:r>
              <a:rPr lang="en-US" sz="1600" dirty="0">
                <a:latin typeface="Courier"/>
                <a:cs typeface="Courier"/>
              </a:rPr>
              <a:t>;</a:t>
            </a:r>
            <a:br>
              <a:rPr lang="en-US" sz="1600" dirty="0">
                <a:latin typeface="Courier"/>
                <a:cs typeface="Courier"/>
              </a:rPr>
            </a:br>
            <a:r>
              <a:rPr lang="en-US" sz="1600" dirty="0">
                <a:latin typeface="Courier"/>
                <a:cs typeface="Courier"/>
              </a:rPr>
              <a:t>  </a:t>
            </a:r>
            <a:r>
              <a:rPr lang="en-US" sz="1600" dirty="0" smtClean="0">
                <a:latin typeface="Courier"/>
                <a:cs typeface="Courier"/>
              </a:rPr>
              <a:t>Entity </a:t>
            </a:r>
            <a:r>
              <a:rPr lang="en-US" sz="1600" dirty="0" err="1">
                <a:latin typeface="Courier"/>
                <a:cs typeface="Courier"/>
              </a:rPr>
              <a:t>userEvent</a:t>
            </a:r>
            <a:r>
              <a:rPr lang="en-US" sz="1600" dirty="0">
                <a:latin typeface="Courier"/>
                <a:cs typeface="Courier"/>
              </a:rPr>
              <a:t> = new Entity("USER_EVENT");</a:t>
            </a:r>
            <a:br>
              <a:rPr lang="en-US" sz="1600" dirty="0">
                <a:latin typeface="Courier"/>
                <a:cs typeface="Courier"/>
              </a:rPr>
            </a:br>
            <a:r>
              <a:rPr lang="en-US" sz="1600" dirty="0">
                <a:latin typeface="Courier"/>
                <a:cs typeface="Courier"/>
              </a:rPr>
              <a:t>  </a:t>
            </a:r>
            <a:r>
              <a:rPr lang="en-US" sz="1600" dirty="0" err="1" smtClean="0">
                <a:latin typeface="Courier"/>
                <a:cs typeface="Courier"/>
              </a:rPr>
              <a:t>userEvent.setProperty</a:t>
            </a:r>
            <a:r>
              <a:rPr lang="en-US" sz="1600" dirty="0">
                <a:latin typeface="Courier"/>
                <a:cs typeface="Courier"/>
              </a:rPr>
              <a:t>("user", </a:t>
            </a:r>
            <a:r>
              <a:rPr lang="en-US" sz="1600" dirty="0" err="1">
                <a:latin typeface="Courier"/>
                <a:cs typeface="Courier"/>
              </a:rPr>
              <a:t>userId</a:t>
            </a:r>
            <a:r>
              <a:rPr lang="en-US" sz="1600" dirty="0">
                <a:latin typeface="Courier"/>
                <a:cs typeface="Courier"/>
              </a:rPr>
              <a:t>);</a:t>
            </a:r>
            <a:br>
              <a:rPr lang="en-US" sz="1600" dirty="0">
                <a:latin typeface="Courier"/>
                <a:cs typeface="Courier"/>
              </a:rPr>
            </a:br>
            <a:r>
              <a:rPr lang="en-US" sz="1600" dirty="0">
                <a:latin typeface="Courier"/>
                <a:cs typeface="Courier"/>
              </a:rPr>
              <a:t>  </a:t>
            </a:r>
            <a:r>
              <a:rPr lang="en-US" sz="1600" dirty="0" err="1" smtClean="0">
                <a:latin typeface="Courier"/>
                <a:cs typeface="Courier"/>
              </a:rPr>
              <a:t>userEvent.setProperty</a:t>
            </a:r>
            <a:r>
              <a:rPr lang="en-US" sz="1600" dirty="0">
                <a:latin typeface="Courier"/>
                <a:cs typeface="Courier"/>
              </a:rPr>
              <a:t>("date", </a:t>
            </a:r>
            <a:r>
              <a:rPr lang="en-US" sz="1600" dirty="0" err="1">
                <a:latin typeface="Courier"/>
                <a:cs typeface="Courier"/>
              </a:rPr>
              <a:t>System.</a:t>
            </a:r>
            <a:r>
              <a:rPr lang="en-US" sz="1600" i="1" dirty="0" err="1">
                <a:latin typeface="Courier"/>
                <a:cs typeface="Courier"/>
              </a:rPr>
              <a:t>currentTimeMillis</a:t>
            </a:r>
            <a:r>
              <a:rPr lang="en-US" sz="1600" dirty="0">
                <a:latin typeface="Courier"/>
                <a:cs typeface="Courier"/>
              </a:rPr>
              <a:t>());</a:t>
            </a:r>
            <a:br>
              <a:rPr lang="en-US" sz="1600" dirty="0">
                <a:latin typeface="Courier"/>
                <a:cs typeface="Courier"/>
              </a:rPr>
            </a:br>
            <a:r>
              <a:rPr lang="en-US" sz="1600" dirty="0">
                <a:latin typeface="Courier"/>
                <a:cs typeface="Courier"/>
              </a:rPr>
              <a:t>  </a:t>
            </a:r>
            <a:r>
              <a:rPr lang="en-US" sz="1600" b="1" dirty="0" err="1" smtClean="0">
                <a:solidFill>
                  <a:srgbClr val="0000FF"/>
                </a:solidFill>
                <a:latin typeface="Courier"/>
                <a:cs typeface="Courier"/>
              </a:rPr>
              <a:t>datastore.put</a:t>
            </a:r>
            <a:r>
              <a:rPr lang="en-US" sz="1600" b="1" dirty="0">
                <a:solidFill>
                  <a:srgbClr val="0000FF"/>
                </a:solidFill>
                <a:latin typeface="Courier"/>
                <a:cs typeface="Courier"/>
              </a:rPr>
              <a:t>(</a:t>
            </a:r>
            <a:r>
              <a:rPr lang="en-US" sz="1600" b="1" dirty="0" err="1">
                <a:solidFill>
                  <a:srgbClr val="0000FF"/>
                </a:solidFill>
                <a:latin typeface="Courier"/>
                <a:cs typeface="Courier"/>
              </a:rPr>
              <a:t>userEvent</a:t>
            </a:r>
            <a:r>
              <a:rPr lang="en-US" sz="1600" b="1" dirty="0">
                <a:solidFill>
                  <a:srgbClr val="0000FF"/>
                </a:solidFill>
                <a:latin typeface="Courier"/>
                <a:cs typeface="Courier"/>
              </a:rPr>
              <a:t>)</a:t>
            </a:r>
            <a:r>
              <a:rPr lang="en-US" sz="1600" b="1" dirty="0" smtClean="0">
                <a:solidFill>
                  <a:srgbClr val="0000FF"/>
                </a:solidFill>
                <a:latin typeface="Courier"/>
                <a:cs typeface="Courier"/>
              </a:rPr>
              <a:t>;  // Y</a:t>
            </a:r>
            <a:r>
              <a:rPr lang="en-US" sz="1600" b="1" dirty="0">
                <a:solidFill>
                  <a:srgbClr val="0000FF"/>
                </a:solidFill>
                <a:latin typeface="Courier"/>
                <a:cs typeface="Courier"/>
              </a:rPr>
              <a:t/>
            </a:r>
            <a:br>
              <a:rPr lang="en-US" sz="1600" b="1" dirty="0">
                <a:solidFill>
                  <a:srgbClr val="0000FF"/>
                </a:solidFill>
                <a:latin typeface="Courier"/>
                <a:cs typeface="Courier"/>
              </a:rPr>
            </a:br>
            <a:r>
              <a:rPr lang="en-US" sz="1600" dirty="0">
                <a:latin typeface="Courier"/>
                <a:cs typeface="Courier"/>
              </a:rPr>
              <a:t>}</a:t>
            </a:r>
          </a:p>
          <a:p>
            <a:endParaRPr lang="en-US" sz="1200" dirty="0"/>
          </a:p>
        </p:txBody>
      </p:sp>
      <p:grpSp>
        <p:nvGrpSpPr>
          <p:cNvPr id="7" name="Group 6"/>
          <p:cNvGrpSpPr/>
          <p:nvPr/>
        </p:nvGrpSpPr>
        <p:grpSpPr>
          <a:xfrm>
            <a:off x="0" y="0"/>
            <a:ext cx="9144000" cy="983717"/>
            <a:chOff x="0" y="0"/>
            <a:chExt cx="9144000" cy="983717"/>
          </a:xfrm>
        </p:grpSpPr>
        <p:sp>
          <p:nvSpPr>
            <p:cNvPr id="8" name="Rectangle 7"/>
            <p:cNvSpPr/>
            <p:nvPr/>
          </p:nvSpPr>
          <p:spPr>
            <a:xfrm>
              <a:off x="0" y="0"/>
              <a:ext cx="9144000" cy="298851"/>
            </a:xfrm>
            <a:prstGeom prst="rect">
              <a:avLst/>
            </a:prstGeom>
            <a:solidFill>
              <a:srgbClr val="008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0" y="298851"/>
              <a:ext cx="286382" cy="684866"/>
            </a:xfrm>
            <a:prstGeom prst="rect">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866085967"/>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Quantile</a:t>
            </a:r>
            <a:r>
              <a:rPr lang="en-US" dirty="0" smtClean="0"/>
              <a:t> Analysis</a:t>
            </a:r>
            <a:endParaRPr lang="en-US" dirty="0"/>
          </a:p>
        </p:txBody>
      </p:sp>
      <p:sp>
        <p:nvSpPr>
          <p:cNvPr id="3" name="Content Placeholder 2"/>
          <p:cNvSpPr>
            <a:spLocks noGrp="1"/>
          </p:cNvSpPr>
          <p:nvPr>
            <p:ph idx="1"/>
          </p:nvPr>
        </p:nvSpPr>
        <p:spPr/>
        <p:txBody>
          <a:bodyPr/>
          <a:lstStyle/>
          <a:p>
            <a:r>
              <a:rPr lang="en-US" dirty="0" smtClean="0"/>
              <a:t>For each  kernel invocation made by an API (e.g. X and Y), compute and compare the high </a:t>
            </a:r>
            <a:r>
              <a:rPr lang="en-US" dirty="0" err="1" smtClean="0"/>
              <a:t>quantiles</a:t>
            </a:r>
            <a:r>
              <a:rPr lang="en-US" dirty="0" smtClean="0"/>
              <a:t> (e.g. 0.99 </a:t>
            </a:r>
            <a:r>
              <a:rPr lang="en-US" dirty="0" err="1" smtClean="0"/>
              <a:t>quantile</a:t>
            </a:r>
            <a:r>
              <a:rPr lang="en-US" dirty="0" smtClean="0"/>
              <a:t>)</a:t>
            </a:r>
          </a:p>
          <a:p>
            <a:pPr lvl="1"/>
            <a:r>
              <a:rPr lang="en-US" dirty="0" smtClean="0"/>
              <a:t>Detecting the operation that is generally slow</a:t>
            </a:r>
          </a:p>
          <a:p>
            <a:r>
              <a:rPr lang="en-US" dirty="0" smtClean="0"/>
              <a:t>For each kernel invocation, check for tail-end values that exceed the 0.99 </a:t>
            </a:r>
            <a:r>
              <a:rPr lang="en-US" dirty="0" err="1" smtClean="0"/>
              <a:t>quantile</a:t>
            </a:r>
            <a:endParaRPr lang="en-US" dirty="0" smtClean="0"/>
          </a:p>
          <a:p>
            <a:pPr lvl="1"/>
            <a:r>
              <a:rPr lang="en-US" dirty="0" smtClean="0"/>
              <a:t>Detecting rare, high-valued outliers</a:t>
            </a:r>
            <a:endParaRPr lang="en-US" dirty="0"/>
          </a:p>
        </p:txBody>
      </p:sp>
      <p:sp>
        <p:nvSpPr>
          <p:cNvPr id="4" name="Slide Number Placeholder 3"/>
          <p:cNvSpPr>
            <a:spLocks noGrp="1"/>
          </p:cNvSpPr>
          <p:nvPr>
            <p:ph type="sldNum" sz="quarter" idx="12"/>
          </p:nvPr>
        </p:nvSpPr>
        <p:spPr/>
        <p:txBody>
          <a:bodyPr/>
          <a:lstStyle/>
          <a:p>
            <a:fld id="{D4755116-B387-CD40-9D82-4279FFF17F28}" type="slidenum">
              <a:rPr lang="en-US" smtClean="0"/>
              <a:t>32</a:t>
            </a:fld>
            <a:endParaRPr lang="en-US"/>
          </a:p>
        </p:txBody>
      </p:sp>
      <p:grpSp>
        <p:nvGrpSpPr>
          <p:cNvPr id="5" name="Group 4"/>
          <p:cNvGrpSpPr/>
          <p:nvPr/>
        </p:nvGrpSpPr>
        <p:grpSpPr>
          <a:xfrm>
            <a:off x="0" y="0"/>
            <a:ext cx="9144000" cy="983717"/>
            <a:chOff x="0" y="0"/>
            <a:chExt cx="9144000" cy="983717"/>
          </a:xfrm>
        </p:grpSpPr>
        <p:sp>
          <p:nvSpPr>
            <p:cNvPr id="6" name="Rectangle 5"/>
            <p:cNvSpPr/>
            <p:nvPr/>
          </p:nvSpPr>
          <p:spPr>
            <a:xfrm>
              <a:off x="0" y="0"/>
              <a:ext cx="9144000" cy="298851"/>
            </a:xfrm>
            <a:prstGeom prst="rect">
              <a:avLst/>
            </a:prstGeom>
            <a:solidFill>
              <a:srgbClr val="008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0" y="298851"/>
              <a:ext cx="286382" cy="684866"/>
            </a:xfrm>
            <a:prstGeom prst="rect">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09563683"/>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Diagnosis Accuracy</a:t>
            </a:r>
            <a:endParaRPr lang="en-US" dirty="0"/>
          </a:p>
        </p:txBody>
      </p:sp>
      <p:sp>
        <p:nvSpPr>
          <p:cNvPr id="3" name="Content Placeholder 2"/>
          <p:cNvSpPr>
            <a:spLocks noGrp="1"/>
          </p:cNvSpPr>
          <p:nvPr>
            <p:ph idx="1"/>
          </p:nvPr>
        </p:nvSpPr>
        <p:spPr>
          <a:xfrm>
            <a:off x="457200" y="1600200"/>
            <a:ext cx="8229600" cy="1873939"/>
          </a:xfrm>
        </p:spPr>
        <p:txBody>
          <a:bodyPr/>
          <a:lstStyle/>
          <a:p>
            <a:r>
              <a:rPr lang="en-US" dirty="0" err="1" smtClean="0"/>
              <a:t>StockTrader</a:t>
            </a:r>
            <a:r>
              <a:rPr lang="en-US" dirty="0" smtClean="0"/>
              <a:t> app</a:t>
            </a:r>
          </a:p>
          <a:p>
            <a:pPr lvl="1"/>
            <a:r>
              <a:rPr lang="en-US" dirty="0" smtClean="0"/>
              <a:t>8 kernel invocations per request</a:t>
            </a:r>
          </a:p>
          <a:p>
            <a:pPr lvl="1"/>
            <a:r>
              <a:rPr lang="en-US" dirty="0" smtClean="0"/>
              <a:t>Faults injected every two hours</a:t>
            </a:r>
            <a:endParaRPr lang="en-US" dirty="0"/>
          </a:p>
        </p:txBody>
      </p:sp>
      <p:sp>
        <p:nvSpPr>
          <p:cNvPr id="4" name="Slide Number Placeholder 3"/>
          <p:cNvSpPr>
            <a:spLocks noGrp="1"/>
          </p:cNvSpPr>
          <p:nvPr>
            <p:ph type="sldNum" sz="quarter" idx="12"/>
          </p:nvPr>
        </p:nvSpPr>
        <p:spPr/>
        <p:txBody>
          <a:bodyPr/>
          <a:lstStyle/>
          <a:p>
            <a:fld id="{D4755116-B387-CD40-9D82-4279FFF17F28}" type="slidenum">
              <a:rPr lang="en-US" smtClean="0"/>
              <a:t>33</a:t>
            </a:fld>
            <a:endParaRPr lang="en-US"/>
          </a:p>
        </p:txBody>
      </p:sp>
      <p:pic>
        <p:nvPicPr>
          <p:cNvPr id="6" name="Picture 5" descr="time_line_stocks_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800" y="3321132"/>
            <a:ext cx="5486400" cy="1638300"/>
          </a:xfrm>
          <a:prstGeom prst="rect">
            <a:avLst/>
          </a:prstGeom>
        </p:spPr>
      </p:pic>
      <p:pic>
        <p:nvPicPr>
          <p:cNvPr id="7" name="Picture 6" descr="time_line_stocks_2.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28800" y="4981832"/>
            <a:ext cx="5486400" cy="1638300"/>
          </a:xfrm>
          <a:prstGeom prst="rect">
            <a:avLst/>
          </a:prstGeom>
        </p:spPr>
      </p:pic>
      <p:grpSp>
        <p:nvGrpSpPr>
          <p:cNvPr id="8" name="Group 7"/>
          <p:cNvGrpSpPr/>
          <p:nvPr/>
        </p:nvGrpSpPr>
        <p:grpSpPr>
          <a:xfrm>
            <a:off x="0" y="0"/>
            <a:ext cx="9144000" cy="983717"/>
            <a:chOff x="0" y="0"/>
            <a:chExt cx="9144000" cy="983717"/>
          </a:xfrm>
        </p:grpSpPr>
        <p:sp>
          <p:nvSpPr>
            <p:cNvPr id="9" name="Rectangle 8"/>
            <p:cNvSpPr/>
            <p:nvPr/>
          </p:nvSpPr>
          <p:spPr>
            <a:xfrm>
              <a:off x="0" y="0"/>
              <a:ext cx="9144000" cy="298851"/>
            </a:xfrm>
            <a:prstGeom prst="rect">
              <a:avLst/>
            </a:prstGeom>
            <a:solidFill>
              <a:srgbClr val="008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0" y="298851"/>
              <a:ext cx="286382" cy="684866"/>
            </a:xfrm>
            <a:prstGeom prst="rect">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5" name="TextBox 4"/>
          <p:cNvSpPr txBox="1"/>
          <p:nvPr/>
        </p:nvSpPr>
        <p:spPr>
          <a:xfrm>
            <a:off x="136965" y="3847702"/>
            <a:ext cx="1691835" cy="646331"/>
          </a:xfrm>
          <a:prstGeom prst="rect">
            <a:avLst/>
          </a:prstGeom>
          <a:noFill/>
        </p:spPr>
        <p:txBody>
          <a:bodyPr wrap="square" rtlCol="0">
            <a:spAutoFit/>
          </a:bodyPr>
          <a:lstStyle/>
          <a:p>
            <a:pPr algn="ctr"/>
            <a:r>
              <a:rPr lang="en-US" dirty="0" smtClean="0"/>
              <a:t>Slowing the 1</a:t>
            </a:r>
            <a:r>
              <a:rPr lang="en-US" baseline="30000" dirty="0" smtClean="0"/>
              <a:t>st</a:t>
            </a:r>
            <a:r>
              <a:rPr lang="en-US" dirty="0" smtClean="0"/>
              <a:t> invocation</a:t>
            </a:r>
            <a:endParaRPr lang="en-US" dirty="0"/>
          </a:p>
        </p:txBody>
      </p:sp>
      <p:sp>
        <p:nvSpPr>
          <p:cNvPr id="11" name="TextBox 10"/>
          <p:cNvSpPr txBox="1"/>
          <p:nvPr/>
        </p:nvSpPr>
        <p:spPr>
          <a:xfrm>
            <a:off x="136965" y="5556616"/>
            <a:ext cx="1691835" cy="646331"/>
          </a:xfrm>
          <a:prstGeom prst="rect">
            <a:avLst/>
          </a:prstGeom>
          <a:noFill/>
        </p:spPr>
        <p:txBody>
          <a:bodyPr wrap="square" rtlCol="0">
            <a:spAutoFit/>
          </a:bodyPr>
          <a:lstStyle/>
          <a:p>
            <a:pPr algn="ctr"/>
            <a:r>
              <a:rPr lang="en-US" dirty="0" smtClean="0"/>
              <a:t>Slowing the 2</a:t>
            </a:r>
            <a:r>
              <a:rPr lang="en-US" baseline="30000" dirty="0" smtClean="0"/>
              <a:t>nd</a:t>
            </a:r>
            <a:r>
              <a:rPr lang="en-US" dirty="0"/>
              <a:t> </a:t>
            </a:r>
            <a:r>
              <a:rPr lang="en-US" dirty="0" smtClean="0"/>
              <a:t>invocation</a:t>
            </a:r>
            <a:endParaRPr lang="en-US" dirty="0"/>
          </a:p>
        </p:txBody>
      </p:sp>
    </p:spTree>
    <p:extLst>
      <p:ext uri="{BB962C8B-B14F-4D97-AF65-F5344CB8AC3E}">
        <p14:creationId xmlns:p14="http://schemas.microsoft.com/office/powerpoint/2010/main" val="871649553"/>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Diagnosis Accuracy</a:t>
            </a:r>
            <a:endParaRPr lang="en-US" dirty="0"/>
          </a:p>
        </p:txBody>
      </p:sp>
      <p:sp>
        <p:nvSpPr>
          <p:cNvPr id="4" name="Slide Number Placeholder 3"/>
          <p:cNvSpPr>
            <a:spLocks noGrp="1"/>
          </p:cNvSpPr>
          <p:nvPr>
            <p:ph type="sldNum" sz="quarter" idx="12"/>
          </p:nvPr>
        </p:nvSpPr>
        <p:spPr/>
        <p:txBody>
          <a:bodyPr/>
          <a:lstStyle/>
          <a:p>
            <a:fld id="{D4755116-B387-CD40-9D82-4279FFF17F28}" type="slidenum">
              <a:rPr lang="en-US" smtClean="0"/>
              <a:t>34</a:t>
            </a:fld>
            <a:endParaRPr lang="en-US"/>
          </a:p>
        </p:txBody>
      </p:sp>
      <p:sp>
        <p:nvSpPr>
          <p:cNvPr id="5" name="Rectangle 4"/>
          <p:cNvSpPr/>
          <p:nvPr/>
        </p:nvSpPr>
        <p:spPr>
          <a:xfrm>
            <a:off x="431584" y="1992338"/>
            <a:ext cx="1310899" cy="10957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2174067" y="1992338"/>
            <a:ext cx="1310899" cy="10957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916550" y="1992338"/>
            <a:ext cx="1310899" cy="10957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5659033" y="1992338"/>
            <a:ext cx="1310899" cy="1095785"/>
          </a:xfrm>
          <a:prstGeom prst="rect">
            <a:avLst/>
          </a:prstGeom>
          <a:solidFill>
            <a:srgbClr val="0000FF"/>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7401516" y="1992338"/>
            <a:ext cx="1310899" cy="10957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457200" y="3327688"/>
            <a:ext cx="1310899" cy="10957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2199683" y="3327688"/>
            <a:ext cx="1310899" cy="10957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3942166" y="3327688"/>
            <a:ext cx="1310899" cy="10957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p:nvSpPr>
        <p:spPr>
          <a:xfrm>
            <a:off x="5684649" y="3327688"/>
            <a:ext cx="1310899" cy="10957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7427132" y="3327688"/>
            <a:ext cx="1310899" cy="10957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5773950" y="2104407"/>
            <a:ext cx="489107" cy="410919"/>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G4</a:t>
            </a:r>
            <a:endParaRPr lang="en-US" dirty="0"/>
          </a:p>
        </p:txBody>
      </p:sp>
      <p:sp>
        <p:nvSpPr>
          <p:cNvPr id="16" name="Rectangle 15"/>
          <p:cNvSpPr/>
          <p:nvPr/>
        </p:nvSpPr>
        <p:spPr>
          <a:xfrm>
            <a:off x="4046188" y="2104407"/>
            <a:ext cx="489107" cy="410919"/>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G4</a:t>
            </a:r>
            <a:endParaRPr lang="en-US" dirty="0"/>
          </a:p>
        </p:txBody>
      </p:sp>
      <p:sp>
        <p:nvSpPr>
          <p:cNvPr id="17" name="Rectangle 16"/>
          <p:cNvSpPr/>
          <p:nvPr/>
        </p:nvSpPr>
        <p:spPr>
          <a:xfrm>
            <a:off x="6353201" y="2104407"/>
            <a:ext cx="489107" cy="410919"/>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G6</a:t>
            </a:r>
            <a:endParaRPr lang="en-US" dirty="0"/>
          </a:p>
        </p:txBody>
      </p:sp>
      <p:sp>
        <p:nvSpPr>
          <p:cNvPr id="18" name="Rectangle 17"/>
          <p:cNvSpPr/>
          <p:nvPr/>
        </p:nvSpPr>
        <p:spPr>
          <a:xfrm>
            <a:off x="5776935" y="2590038"/>
            <a:ext cx="489107" cy="410919"/>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G7</a:t>
            </a:r>
            <a:endParaRPr lang="en-US" dirty="0"/>
          </a:p>
        </p:txBody>
      </p:sp>
      <p:sp>
        <p:nvSpPr>
          <p:cNvPr id="19" name="Rectangle 18"/>
          <p:cNvSpPr/>
          <p:nvPr/>
        </p:nvSpPr>
        <p:spPr>
          <a:xfrm>
            <a:off x="2330879" y="3452208"/>
            <a:ext cx="489107" cy="410919"/>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G7</a:t>
            </a:r>
            <a:endParaRPr lang="en-US" dirty="0"/>
          </a:p>
        </p:txBody>
      </p:sp>
      <p:sp>
        <p:nvSpPr>
          <p:cNvPr id="20" name="Rectangle 19"/>
          <p:cNvSpPr/>
          <p:nvPr/>
        </p:nvSpPr>
        <p:spPr>
          <a:xfrm>
            <a:off x="532691" y="3452208"/>
            <a:ext cx="489107" cy="410919"/>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G6</a:t>
            </a:r>
            <a:endParaRPr lang="en-US" dirty="0"/>
          </a:p>
        </p:txBody>
      </p:sp>
      <p:sp>
        <p:nvSpPr>
          <p:cNvPr id="21" name="Rectangle 20"/>
          <p:cNvSpPr/>
          <p:nvPr/>
        </p:nvSpPr>
        <p:spPr>
          <a:xfrm>
            <a:off x="532691" y="2104407"/>
            <a:ext cx="489107" cy="410919"/>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G1</a:t>
            </a:r>
            <a:endParaRPr lang="en-US" dirty="0"/>
          </a:p>
        </p:txBody>
      </p:sp>
      <p:sp>
        <p:nvSpPr>
          <p:cNvPr id="22" name="Rectangle 21"/>
          <p:cNvSpPr/>
          <p:nvPr/>
        </p:nvSpPr>
        <p:spPr>
          <a:xfrm>
            <a:off x="4046188" y="3452208"/>
            <a:ext cx="489107" cy="410919"/>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G1</a:t>
            </a:r>
            <a:endParaRPr lang="en-US" dirty="0"/>
          </a:p>
        </p:txBody>
      </p:sp>
      <p:sp>
        <p:nvSpPr>
          <p:cNvPr id="23" name="Rectangle 22"/>
          <p:cNvSpPr/>
          <p:nvPr/>
        </p:nvSpPr>
        <p:spPr>
          <a:xfrm>
            <a:off x="2306759" y="2104407"/>
            <a:ext cx="489107" cy="410919"/>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G2</a:t>
            </a:r>
            <a:endParaRPr lang="en-US" dirty="0"/>
          </a:p>
        </p:txBody>
      </p:sp>
      <p:sp>
        <p:nvSpPr>
          <p:cNvPr id="24" name="Rectangle 23"/>
          <p:cNvSpPr/>
          <p:nvPr/>
        </p:nvSpPr>
        <p:spPr>
          <a:xfrm>
            <a:off x="5776935" y="3452208"/>
            <a:ext cx="489107" cy="410919"/>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G2</a:t>
            </a:r>
            <a:endParaRPr lang="en-US" dirty="0"/>
          </a:p>
        </p:txBody>
      </p:sp>
      <p:sp>
        <p:nvSpPr>
          <p:cNvPr id="25" name="Rectangle 24"/>
          <p:cNvSpPr/>
          <p:nvPr/>
        </p:nvSpPr>
        <p:spPr>
          <a:xfrm>
            <a:off x="4632186" y="2104407"/>
            <a:ext cx="489107" cy="410919"/>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G3</a:t>
            </a:r>
            <a:endParaRPr lang="en-US" dirty="0"/>
          </a:p>
        </p:txBody>
      </p:sp>
      <p:sp>
        <p:nvSpPr>
          <p:cNvPr id="26" name="Rectangle 25"/>
          <p:cNvSpPr/>
          <p:nvPr/>
        </p:nvSpPr>
        <p:spPr>
          <a:xfrm>
            <a:off x="6353201" y="3452208"/>
            <a:ext cx="489107" cy="410919"/>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G3</a:t>
            </a:r>
            <a:endParaRPr lang="en-US" dirty="0"/>
          </a:p>
        </p:txBody>
      </p:sp>
      <p:sp>
        <p:nvSpPr>
          <p:cNvPr id="27" name="Rectangle 26"/>
          <p:cNvSpPr/>
          <p:nvPr/>
        </p:nvSpPr>
        <p:spPr>
          <a:xfrm>
            <a:off x="7520913" y="2104407"/>
            <a:ext cx="489107" cy="410919"/>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G5</a:t>
            </a:r>
            <a:endParaRPr lang="en-US" dirty="0"/>
          </a:p>
        </p:txBody>
      </p:sp>
      <p:sp>
        <p:nvSpPr>
          <p:cNvPr id="28" name="Rectangle 27"/>
          <p:cNvSpPr/>
          <p:nvPr/>
        </p:nvSpPr>
        <p:spPr>
          <a:xfrm>
            <a:off x="7520913" y="3452208"/>
            <a:ext cx="489107" cy="410919"/>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G5</a:t>
            </a:r>
            <a:endParaRPr lang="en-US" dirty="0"/>
          </a:p>
        </p:txBody>
      </p:sp>
      <p:sp>
        <p:nvSpPr>
          <p:cNvPr id="29" name="Rectangle 28"/>
          <p:cNvSpPr/>
          <p:nvPr/>
        </p:nvSpPr>
        <p:spPr>
          <a:xfrm>
            <a:off x="4632186" y="3452208"/>
            <a:ext cx="489107" cy="410919"/>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G8</a:t>
            </a:r>
            <a:endParaRPr lang="en-US" dirty="0"/>
          </a:p>
        </p:txBody>
      </p:sp>
      <p:sp>
        <p:nvSpPr>
          <p:cNvPr id="30" name="Rectangle 29"/>
          <p:cNvSpPr/>
          <p:nvPr/>
        </p:nvSpPr>
        <p:spPr>
          <a:xfrm>
            <a:off x="1174198" y="2104407"/>
            <a:ext cx="489107" cy="410919"/>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G8</a:t>
            </a:r>
            <a:endParaRPr lang="en-US" dirty="0"/>
          </a:p>
        </p:txBody>
      </p:sp>
      <p:pic>
        <p:nvPicPr>
          <p:cNvPr id="31" name="Picture 30" descr="time_line_g1g8.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800" y="4857312"/>
            <a:ext cx="5486400" cy="1638300"/>
          </a:xfrm>
          <a:prstGeom prst="rect">
            <a:avLst/>
          </a:prstGeom>
        </p:spPr>
      </p:pic>
      <p:grpSp>
        <p:nvGrpSpPr>
          <p:cNvPr id="32" name="Group 31"/>
          <p:cNvGrpSpPr/>
          <p:nvPr/>
        </p:nvGrpSpPr>
        <p:grpSpPr>
          <a:xfrm>
            <a:off x="0" y="0"/>
            <a:ext cx="9144000" cy="983717"/>
            <a:chOff x="0" y="0"/>
            <a:chExt cx="9144000" cy="983717"/>
          </a:xfrm>
        </p:grpSpPr>
        <p:sp>
          <p:nvSpPr>
            <p:cNvPr id="33" name="Rectangle 32"/>
            <p:cNvSpPr/>
            <p:nvPr/>
          </p:nvSpPr>
          <p:spPr>
            <a:xfrm>
              <a:off x="0" y="0"/>
              <a:ext cx="9144000" cy="298851"/>
            </a:xfrm>
            <a:prstGeom prst="rect">
              <a:avLst/>
            </a:prstGeom>
            <a:solidFill>
              <a:srgbClr val="008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ectangle 33"/>
            <p:cNvSpPr/>
            <p:nvPr/>
          </p:nvSpPr>
          <p:spPr>
            <a:xfrm>
              <a:off x="0" y="298851"/>
              <a:ext cx="286382" cy="684866"/>
            </a:xfrm>
            <a:prstGeom prst="rect">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5" name="TextBox 34"/>
          <p:cNvSpPr txBox="1"/>
          <p:nvPr/>
        </p:nvSpPr>
        <p:spPr>
          <a:xfrm>
            <a:off x="5659033" y="1567062"/>
            <a:ext cx="1336515" cy="369332"/>
          </a:xfrm>
          <a:prstGeom prst="rect">
            <a:avLst/>
          </a:prstGeom>
          <a:noFill/>
        </p:spPr>
        <p:txBody>
          <a:bodyPr wrap="square" rtlCol="0">
            <a:spAutoFit/>
          </a:bodyPr>
          <a:lstStyle/>
          <a:p>
            <a:pPr algn="ctr"/>
            <a:r>
              <a:rPr lang="en-US" dirty="0" smtClean="0"/>
              <a:t>Faulty Node</a:t>
            </a:r>
            <a:endParaRPr lang="en-US" dirty="0"/>
          </a:p>
        </p:txBody>
      </p:sp>
    </p:spTree>
    <p:extLst>
      <p:ext uri="{BB962C8B-B14F-4D97-AF65-F5344CB8AC3E}">
        <p14:creationId xmlns:p14="http://schemas.microsoft.com/office/powerpoint/2010/main" val="2481908755"/>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Workload Change Analysis</a:t>
            </a:r>
            <a:endParaRPr lang="en-US" dirty="0"/>
          </a:p>
        </p:txBody>
      </p:sp>
      <p:pic>
        <p:nvPicPr>
          <p:cNvPr id="5" name="Content Placeholder 4" descr="workload_change_trace.pdf"/>
          <p:cNvPicPr>
            <a:picLocks noGrp="1" noChangeAspect="1"/>
          </p:cNvPicPr>
          <p:nvPr>
            <p:ph idx="1"/>
          </p:nvPr>
        </p:nvPicPr>
        <p:blipFill>
          <a:blip r:embed="rId2">
            <a:extLst>
              <a:ext uri="{28A0092B-C50C-407E-A947-70E740481C1C}">
                <a14:useLocalDpi xmlns:a14="http://schemas.microsoft.com/office/drawing/2010/main" val="0"/>
              </a:ext>
            </a:extLst>
          </a:blip>
          <a:srcRect l="-8446" r="-8446"/>
          <a:stretch>
            <a:fillRect/>
          </a:stretch>
        </p:blipFill>
        <p:spPr/>
      </p:pic>
      <p:sp>
        <p:nvSpPr>
          <p:cNvPr id="4" name="Slide Number Placeholder 3"/>
          <p:cNvSpPr>
            <a:spLocks noGrp="1"/>
          </p:cNvSpPr>
          <p:nvPr>
            <p:ph type="sldNum" sz="quarter" idx="12"/>
          </p:nvPr>
        </p:nvSpPr>
        <p:spPr/>
        <p:txBody>
          <a:bodyPr/>
          <a:lstStyle/>
          <a:p>
            <a:fld id="{D4755116-B387-CD40-9D82-4279FFF17F28}" type="slidenum">
              <a:rPr lang="en-US" smtClean="0"/>
              <a:t>35</a:t>
            </a:fld>
            <a:endParaRPr lang="en-US"/>
          </a:p>
        </p:txBody>
      </p:sp>
      <p:grpSp>
        <p:nvGrpSpPr>
          <p:cNvPr id="6" name="Group 5"/>
          <p:cNvGrpSpPr/>
          <p:nvPr/>
        </p:nvGrpSpPr>
        <p:grpSpPr>
          <a:xfrm>
            <a:off x="0" y="0"/>
            <a:ext cx="9144000" cy="983717"/>
            <a:chOff x="0" y="0"/>
            <a:chExt cx="9144000" cy="983717"/>
          </a:xfrm>
        </p:grpSpPr>
        <p:sp>
          <p:nvSpPr>
            <p:cNvPr id="7" name="Rectangle 6"/>
            <p:cNvSpPr/>
            <p:nvPr/>
          </p:nvSpPr>
          <p:spPr>
            <a:xfrm>
              <a:off x="0" y="0"/>
              <a:ext cx="9144000" cy="298851"/>
            </a:xfrm>
            <a:prstGeom prst="rect">
              <a:avLst/>
            </a:prstGeom>
            <a:solidFill>
              <a:srgbClr val="008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298851"/>
              <a:ext cx="286382" cy="684866"/>
            </a:xfrm>
            <a:prstGeom prst="rect">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24940237"/>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Roots Performance Impact</a:t>
            </a:r>
            <a:endParaRPr lang="en-US" dirty="0"/>
          </a:p>
        </p:txBody>
      </p:sp>
      <p:pic>
        <p:nvPicPr>
          <p:cNvPr id="9" name="Content Placeholder 8" descr="roots_overhead.png"/>
          <p:cNvPicPr>
            <a:picLocks noGrp="1" noChangeAspect="1"/>
          </p:cNvPicPr>
          <p:nvPr>
            <p:ph idx="1"/>
          </p:nvPr>
        </p:nvPicPr>
        <p:blipFill>
          <a:blip r:embed="rId3">
            <a:extLst>
              <a:ext uri="{28A0092B-C50C-407E-A947-70E740481C1C}">
                <a14:useLocalDpi xmlns:a14="http://schemas.microsoft.com/office/drawing/2010/main" val="0"/>
              </a:ext>
            </a:extLst>
          </a:blip>
          <a:srcRect l="-7353" r="-7353"/>
          <a:stretch>
            <a:fillRect/>
          </a:stretch>
        </p:blipFill>
        <p:spPr/>
      </p:pic>
      <p:sp>
        <p:nvSpPr>
          <p:cNvPr id="4" name="Slide Number Placeholder 3"/>
          <p:cNvSpPr>
            <a:spLocks noGrp="1"/>
          </p:cNvSpPr>
          <p:nvPr>
            <p:ph type="sldNum" sz="quarter" idx="12"/>
          </p:nvPr>
        </p:nvSpPr>
        <p:spPr/>
        <p:txBody>
          <a:bodyPr/>
          <a:lstStyle/>
          <a:p>
            <a:fld id="{D4755116-B387-CD40-9D82-4279FFF17F28}" type="slidenum">
              <a:rPr lang="en-US" smtClean="0"/>
              <a:t>36</a:t>
            </a:fld>
            <a:endParaRPr lang="en-US"/>
          </a:p>
        </p:txBody>
      </p:sp>
      <p:grpSp>
        <p:nvGrpSpPr>
          <p:cNvPr id="5" name="Group 4"/>
          <p:cNvGrpSpPr/>
          <p:nvPr/>
        </p:nvGrpSpPr>
        <p:grpSpPr>
          <a:xfrm>
            <a:off x="0" y="0"/>
            <a:ext cx="9144000" cy="983717"/>
            <a:chOff x="0" y="0"/>
            <a:chExt cx="9144000" cy="983717"/>
          </a:xfrm>
        </p:grpSpPr>
        <p:sp>
          <p:nvSpPr>
            <p:cNvPr id="6" name="Rectangle 5"/>
            <p:cNvSpPr/>
            <p:nvPr/>
          </p:nvSpPr>
          <p:spPr>
            <a:xfrm>
              <a:off x="0" y="0"/>
              <a:ext cx="9144000" cy="298851"/>
            </a:xfrm>
            <a:prstGeom prst="rect">
              <a:avLst/>
            </a:prstGeom>
            <a:solidFill>
              <a:srgbClr val="008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0" y="298851"/>
              <a:ext cx="286382" cy="684866"/>
            </a:xfrm>
            <a:prstGeom prst="rect">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85533453"/>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Roots Scalability (Pod-level)</a:t>
            </a:r>
            <a:endParaRPr lang="en-US" dirty="0"/>
          </a:p>
        </p:txBody>
      </p:sp>
      <p:pic>
        <p:nvPicPr>
          <p:cNvPr id="5" name="Content Placeholder 4" descr="pod_performance.pdf"/>
          <p:cNvPicPr>
            <a:picLocks noGrp="1" noChangeAspect="1"/>
          </p:cNvPicPr>
          <p:nvPr>
            <p:ph idx="1"/>
          </p:nvPr>
        </p:nvPicPr>
        <p:blipFill>
          <a:blip r:embed="rId2">
            <a:extLst>
              <a:ext uri="{28A0092B-C50C-407E-A947-70E740481C1C}">
                <a14:useLocalDpi xmlns:a14="http://schemas.microsoft.com/office/drawing/2010/main" val="0"/>
              </a:ext>
            </a:extLst>
          </a:blip>
          <a:srcRect l="-10610" r="-10610"/>
          <a:stretch>
            <a:fillRect/>
          </a:stretch>
        </p:blipFill>
        <p:spPr/>
      </p:pic>
      <p:sp>
        <p:nvSpPr>
          <p:cNvPr id="4" name="Slide Number Placeholder 3"/>
          <p:cNvSpPr>
            <a:spLocks noGrp="1"/>
          </p:cNvSpPr>
          <p:nvPr>
            <p:ph type="sldNum" sz="quarter" idx="12"/>
          </p:nvPr>
        </p:nvSpPr>
        <p:spPr/>
        <p:txBody>
          <a:bodyPr/>
          <a:lstStyle/>
          <a:p>
            <a:fld id="{D4755116-B387-CD40-9D82-4279FFF17F28}" type="slidenum">
              <a:rPr lang="en-US" smtClean="0"/>
              <a:t>37</a:t>
            </a:fld>
            <a:endParaRPr lang="en-US"/>
          </a:p>
        </p:txBody>
      </p:sp>
      <p:grpSp>
        <p:nvGrpSpPr>
          <p:cNvPr id="6" name="Group 5"/>
          <p:cNvGrpSpPr/>
          <p:nvPr/>
        </p:nvGrpSpPr>
        <p:grpSpPr>
          <a:xfrm>
            <a:off x="0" y="0"/>
            <a:ext cx="9144000" cy="983717"/>
            <a:chOff x="0" y="0"/>
            <a:chExt cx="9144000" cy="983717"/>
          </a:xfrm>
        </p:grpSpPr>
        <p:sp>
          <p:nvSpPr>
            <p:cNvPr id="7" name="Rectangle 6"/>
            <p:cNvSpPr/>
            <p:nvPr/>
          </p:nvSpPr>
          <p:spPr>
            <a:xfrm>
              <a:off x="0" y="0"/>
              <a:ext cx="9144000" cy="298851"/>
            </a:xfrm>
            <a:prstGeom prst="rect">
              <a:avLst/>
            </a:prstGeom>
            <a:solidFill>
              <a:srgbClr val="008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298851"/>
              <a:ext cx="286382" cy="684866"/>
            </a:xfrm>
            <a:prstGeom prst="rect">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9" name="TextBox 8"/>
          <p:cNvSpPr txBox="1"/>
          <p:nvPr/>
        </p:nvSpPr>
        <p:spPr>
          <a:xfrm>
            <a:off x="286382" y="6126163"/>
            <a:ext cx="7919093" cy="646331"/>
          </a:xfrm>
          <a:prstGeom prst="rect">
            <a:avLst/>
          </a:prstGeom>
          <a:noFill/>
        </p:spPr>
        <p:txBody>
          <a:bodyPr wrap="square" rtlCol="0">
            <a:spAutoFit/>
          </a:bodyPr>
          <a:lstStyle/>
          <a:p>
            <a:r>
              <a:rPr lang="en-US" dirty="0" smtClean="0"/>
              <a:t>Pod deployed on a quad-core, 2GB virtual machine.</a:t>
            </a:r>
          </a:p>
          <a:p>
            <a:r>
              <a:rPr lang="en-US" dirty="0" smtClean="0"/>
              <a:t>Able to run 40,000 concurrent detectors before hitting CPU limit.</a:t>
            </a:r>
            <a:endParaRPr lang="en-US" dirty="0"/>
          </a:p>
        </p:txBody>
      </p:sp>
    </p:spTree>
    <p:extLst>
      <p:ext uri="{BB962C8B-B14F-4D97-AF65-F5344CB8AC3E}">
        <p14:creationId xmlns:p14="http://schemas.microsoft.com/office/powerpoint/2010/main" val="1740267762"/>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Overall Summary</a:t>
            </a:r>
            <a:endParaRPr lang="en-US" dirty="0"/>
          </a:p>
        </p:txBody>
      </p:sp>
      <p:sp>
        <p:nvSpPr>
          <p:cNvPr id="3" name="Content Placeholder 2"/>
          <p:cNvSpPr>
            <a:spLocks noGrp="1"/>
          </p:cNvSpPr>
          <p:nvPr>
            <p:ph idx="1"/>
          </p:nvPr>
        </p:nvSpPr>
        <p:spPr/>
        <p:txBody>
          <a:bodyPr>
            <a:normAutofit fontScale="92500"/>
          </a:bodyPr>
          <a:lstStyle/>
          <a:p>
            <a:r>
              <a:rPr lang="en-US" dirty="0"/>
              <a:t>Scalable deployment-time governance and policy enforcement framework for cloud platforms, complete with a policy specification </a:t>
            </a:r>
            <a:r>
              <a:rPr lang="en-US" dirty="0" smtClean="0"/>
              <a:t>language</a:t>
            </a:r>
            <a:endParaRPr lang="en-US" dirty="0"/>
          </a:p>
          <a:p>
            <a:r>
              <a:rPr lang="en-US" dirty="0"/>
              <a:t>Mechanism for formulating correct, tight and durable performance </a:t>
            </a:r>
            <a:r>
              <a:rPr lang="en-US" dirty="0" smtClean="0"/>
              <a:t>SLOs </a:t>
            </a:r>
            <a:r>
              <a:rPr lang="en-US" dirty="0"/>
              <a:t>for cloud applications, with </a:t>
            </a:r>
            <a:r>
              <a:rPr lang="en-US" dirty="0" smtClean="0"/>
              <a:t>SLO invalidation and renewal</a:t>
            </a:r>
            <a:endParaRPr lang="en-US" dirty="0"/>
          </a:p>
          <a:p>
            <a:r>
              <a:rPr lang="en-US" dirty="0"/>
              <a:t>Scalable cloud application platform monitoring for </a:t>
            </a:r>
            <a:r>
              <a:rPr lang="en-US" dirty="0" smtClean="0"/>
              <a:t>detecting performance SLO violations, and conducting root cause analysis</a:t>
            </a:r>
            <a:endParaRPr lang="en-US" dirty="0"/>
          </a:p>
        </p:txBody>
      </p:sp>
      <p:sp>
        <p:nvSpPr>
          <p:cNvPr id="4" name="Slide Number Placeholder 3"/>
          <p:cNvSpPr>
            <a:spLocks noGrp="1"/>
          </p:cNvSpPr>
          <p:nvPr>
            <p:ph type="sldNum" sz="quarter" idx="12"/>
          </p:nvPr>
        </p:nvSpPr>
        <p:spPr/>
        <p:txBody>
          <a:bodyPr/>
          <a:lstStyle/>
          <a:p>
            <a:fld id="{D4755116-B387-CD40-9D82-4279FFF17F28}" type="slidenum">
              <a:rPr lang="en-US" smtClean="0"/>
              <a:t>38</a:t>
            </a:fld>
            <a:endParaRPr lang="en-US"/>
          </a:p>
        </p:txBody>
      </p:sp>
      <p:sp>
        <p:nvSpPr>
          <p:cNvPr id="5" name="Rectangle 4"/>
          <p:cNvSpPr/>
          <p:nvPr/>
        </p:nvSpPr>
        <p:spPr>
          <a:xfrm rot="16200000">
            <a:off x="-464215" y="2228928"/>
            <a:ext cx="1444363" cy="398467"/>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EAGER</a:t>
            </a:r>
            <a:endParaRPr lang="en-US" dirty="0"/>
          </a:p>
        </p:txBody>
      </p:sp>
      <p:sp>
        <p:nvSpPr>
          <p:cNvPr id="6" name="Rectangle 5"/>
          <p:cNvSpPr/>
          <p:nvPr/>
        </p:nvSpPr>
        <p:spPr>
          <a:xfrm rot="16200000">
            <a:off x="-464215" y="3673291"/>
            <a:ext cx="1444363" cy="398467"/>
          </a:xfrm>
          <a:prstGeom prst="rect">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Cerebro</a:t>
            </a:r>
            <a:endParaRPr lang="en-US" dirty="0"/>
          </a:p>
        </p:txBody>
      </p:sp>
      <p:sp>
        <p:nvSpPr>
          <p:cNvPr id="7" name="Rectangle 6"/>
          <p:cNvSpPr/>
          <p:nvPr/>
        </p:nvSpPr>
        <p:spPr>
          <a:xfrm rot="16200000">
            <a:off x="-464215" y="5117654"/>
            <a:ext cx="1444363" cy="398467"/>
          </a:xfrm>
          <a:prstGeom prst="rect">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Roots</a:t>
            </a:r>
            <a:endParaRPr lang="en-US" dirty="0"/>
          </a:p>
        </p:txBody>
      </p:sp>
    </p:spTree>
    <p:extLst>
      <p:ext uri="{BB962C8B-B14F-4D97-AF65-F5344CB8AC3E}">
        <p14:creationId xmlns:p14="http://schemas.microsoft.com/office/powerpoint/2010/main" val="3073002861"/>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Efficient and automated governance in cloud environments is both feasible and effective</a:t>
            </a:r>
          </a:p>
          <a:p>
            <a:r>
              <a:rPr lang="en-US" dirty="0" smtClean="0"/>
              <a:t>The resulting solutions enable achieving:</a:t>
            </a:r>
          </a:p>
          <a:p>
            <a:pPr lvl="1"/>
            <a:r>
              <a:rPr lang="en-US" dirty="0" smtClean="0"/>
              <a:t>Administrative conformance</a:t>
            </a:r>
          </a:p>
          <a:p>
            <a:pPr lvl="1"/>
            <a:r>
              <a:rPr lang="en-US" dirty="0" smtClean="0"/>
              <a:t>Developer best practices</a:t>
            </a:r>
          </a:p>
          <a:p>
            <a:pPr lvl="1"/>
            <a:r>
              <a:rPr lang="en-US" dirty="0" smtClean="0"/>
              <a:t>Performance SLOs</a:t>
            </a:r>
          </a:p>
          <a:p>
            <a:r>
              <a:rPr lang="en-US" dirty="0" smtClean="0"/>
              <a:t>Governance can be implemented as a native service in existing cloud platforms</a:t>
            </a:r>
          </a:p>
          <a:p>
            <a:pPr lvl="1"/>
            <a:r>
              <a:rPr lang="en-US" dirty="0" smtClean="0"/>
              <a:t>Policy enforcement, SLO prediction and performance debugging as built-in capabilities</a:t>
            </a:r>
          </a:p>
          <a:p>
            <a:endParaRPr lang="en-US" dirty="0"/>
          </a:p>
        </p:txBody>
      </p:sp>
      <p:sp>
        <p:nvSpPr>
          <p:cNvPr id="4" name="Slide Number Placeholder 3"/>
          <p:cNvSpPr>
            <a:spLocks noGrp="1"/>
          </p:cNvSpPr>
          <p:nvPr>
            <p:ph type="sldNum" sz="quarter" idx="12"/>
          </p:nvPr>
        </p:nvSpPr>
        <p:spPr/>
        <p:txBody>
          <a:bodyPr/>
          <a:lstStyle/>
          <a:p>
            <a:fld id="{D4755116-B387-CD40-9D82-4279FFF17F28}" type="slidenum">
              <a:rPr lang="en-US" smtClean="0"/>
              <a:t>39</a:t>
            </a:fld>
            <a:endParaRPr lang="en-US"/>
          </a:p>
        </p:txBody>
      </p:sp>
    </p:spTree>
    <p:extLst>
      <p:ext uri="{BB962C8B-B14F-4D97-AF65-F5344CB8AC3E}">
        <p14:creationId xmlns:p14="http://schemas.microsoft.com/office/powerpoint/2010/main" val="55667698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Challenge 1: Enforcing </a:t>
            </a:r>
            <a:r>
              <a:rPr lang="en-US" dirty="0" smtClean="0"/>
              <a:t>Developer Best Practices</a:t>
            </a:r>
            <a:endParaRPr lang="en-US" dirty="0"/>
          </a:p>
        </p:txBody>
      </p:sp>
      <p:sp>
        <p:nvSpPr>
          <p:cNvPr id="3" name="Content Placeholder 2"/>
          <p:cNvSpPr>
            <a:spLocks noGrp="1"/>
          </p:cNvSpPr>
          <p:nvPr>
            <p:ph idx="1"/>
          </p:nvPr>
        </p:nvSpPr>
        <p:spPr/>
        <p:txBody>
          <a:bodyPr/>
          <a:lstStyle/>
          <a:p>
            <a:r>
              <a:rPr lang="en-US" dirty="0" smtClean="0"/>
              <a:t>Cloud platforms speed up development cycles</a:t>
            </a:r>
          </a:p>
          <a:p>
            <a:r>
              <a:rPr lang="en-US" dirty="0" smtClean="0"/>
              <a:t>But no verification or oversight</a:t>
            </a:r>
          </a:p>
          <a:p>
            <a:pPr lvl="1"/>
            <a:r>
              <a:rPr lang="en-US" dirty="0" smtClean="0"/>
              <a:t>Code reuse</a:t>
            </a:r>
          </a:p>
          <a:p>
            <a:pPr lvl="1"/>
            <a:r>
              <a:rPr lang="en-US" dirty="0" smtClean="0"/>
              <a:t>Naming and versioning conventions</a:t>
            </a:r>
          </a:p>
          <a:p>
            <a:pPr lvl="1"/>
            <a:r>
              <a:rPr lang="en-US" dirty="0" smtClean="0"/>
              <a:t>Other organizational standards and best practices (administrative conformance)</a:t>
            </a:r>
            <a:endParaRPr lang="en-US" dirty="0"/>
          </a:p>
        </p:txBody>
      </p:sp>
      <p:sp>
        <p:nvSpPr>
          <p:cNvPr id="4" name="Cloud 3"/>
          <p:cNvSpPr/>
          <p:nvPr/>
        </p:nvSpPr>
        <p:spPr>
          <a:xfrm rot="10800000">
            <a:off x="5306435" y="4708591"/>
            <a:ext cx="3110709" cy="1618772"/>
          </a:xfrm>
          <a:prstGeom prst="cloud">
            <a:avLst/>
          </a:prstGeom>
          <a:noFill/>
          <a:ln w="28575" cmpd="sng"/>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descr="developer-icon-1786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4708591"/>
            <a:ext cx="1861233" cy="1861233"/>
          </a:xfrm>
          <a:prstGeom prst="rect">
            <a:avLst/>
          </a:prstGeom>
        </p:spPr>
      </p:pic>
      <p:cxnSp>
        <p:nvCxnSpPr>
          <p:cNvPr id="7" name="Straight Arrow Connector 6"/>
          <p:cNvCxnSpPr/>
          <p:nvPr/>
        </p:nvCxnSpPr>
        <p:spPr>
          <a:xfrm>
            <a:off x="2430492" y="5518251"/>
            <a:ext cx="2624778"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282881" y="6246658"/>
            <a:ext cx="2340864" cy="646331"/>
          </a:xfrm>
          <a:prstGeom prst="rect">
            <a:avLst/>
          </a:prstGeom>
          <a:noFill/>
        </p:spPr>
        <p:txBody>
          <a:bodyPr wrap="square" rtlCol="0">
            <a:spAutoFit/>
          </a:bodyPr>
          <a:lstStyle/>
          <a:p>
            <a:pPr algn="ctr"/>
            <a:r>
              <a:rPr lang="en-US" dirty="0" smtClean="0"/>
              <a:t>Poorly implemented application</a:t>
            </a:r>
            <a:endParaRPr lang="en-US" dirty="0"/>
          </a:p>
        </p:txBody>
      </p:sp>
      <p:sp>
        <p:nvSpPr>
          <p:cNvPr id="10" name="TextBox 9"/>
          <p:cNvSpPr txBox="1"/>
          <p:nvPr/>
        </p:nvSpPr>
        <p:spPr>
          <a:xfrm>
            <a:off x="2430492" y="5518251"/>
            <a:ext cx="2428024" cy="646331"/>
          </a:xfrm>
          <a:prstGeom prst="rect">
            <a:avLst/>
          </a:prstGeom>
          <a:noFill/>
        </p:spPr>
        <p:txBody>
          <a:bodyPr wrap="square" rtlCol="0">
            <a:spAutoFit/>
          </a:bodyPr>
          <a:lstStyle/>
          <a:p>
            <a:pPr algn="ctr"/>
            <a:r>
              <a:rPr lang="en-US" dirty="0" smtClean="0"/>
              <a:t>Unverified/unchecked deployment</a:t>
            </a:r>
            <a:endParaRPr lang="en-US" dirty="0"/>
          </a:p>
        </p:txBody>
      </p:sp>
      <p:sp>
        <p:nvSpPr>
          <p:cNvPr id="11" name="TextBox 10"/>
          <p:cNvSpPr txBox="1"/>
          <p:nvPr/>
        </p:nvSpPr>
        <p:spPr>
          <a:xfrm>
            <a:off x="6076285" y="5244305"/>
            <a:ext cx="1718294" cy="646331"/>
          </a:xfrm>
          <a:prstGeom prst="rect">
            <a:avLst/>
          </a:prstGeom>
          <a:noFill/>
        </p:spPr>
        <p:txBody>
          <a:bodyPr wrap="square" rtlCol="0">
            <a:spAutoFit/>
          </a:bodyPr>
          <a:lstStyle/>
          <a:p>
            <a:pPr algn="ctr"/>
            <a:r>
              <a:rPr lang="en-US" dirty="0" smtClean="0"/>
              <a:t>Maintenance nightmare</a:t>
            </a:r>
            <a:endParaRPr lang="en-US" dirty="0"/>
          </a:p>
        </p:txBody>
      </p:sp>
      <p:sp>
        <p:nvSpPr>
          <p:cNvPr id="6" name="Slide Number Placeholder 5"/>
          <p:cNvSpPr>
            <a:spLocks noGrp="1"/>
          </p:cNvSpPr>
          <p:nvPr>
            <p:ph type="sldNum" sz="quarter" idx="12"/>
          </p:nvPr>
        </p:nvSpPr>
        <p:spPr/>
        <p:txBody>
          <a:bodyPr/>
          <a:lstStyle/>
          <a:p>
            <a:fld id="{D4755116-B387-CD40-9D82-4279FFF17F28}" type="slidenum">
              <a:rPr lang="en-US" smtClean="0"/>
              <a:t>4</a:t>
            </a:fld>
            <a:endParaRPr lang="en-US"/>
          </a:p>
        </p:txBody>
      </p:sp>
    </p:spTree>
    <p:extLst>
      <p:ext uri="{BB962C8B-B14F-4D97-AF65-F5344CB8AC3E}">
        <p14:creationId xmlns:p14="http://schemas.microsoft.com/office/powerpoint/2010/main" val="2927366450"/>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Related Work</a:t>
            </a:r>
            <a:endParaRPr lang="en-US" dirty="0"/>
          </a:p>
        </p:txBody>
      </p:sp>
      <p:sp>
        <p:nvSpPr>
          <p:cNvPr id="4" name="TextBox 3"/>
          <p:cNvSpPr txBox="1"/>
          <p:nvPr/>
        </p:nvSpPr>
        <p:spPr>
          <a:xfrm>
            <a:off x="165100" y="1399391"/>
            <a:ext cx="8788400" cy="5302475"/>
          </a:xfrm>
          <a:prstGeom prst="rect">
            <a:avLst/>
          </a:prstGeom>
          <a:noFill/>
        </p:spPr>
        <p:txBody>
          <a:bodyPr wrap="square" rtlCol="0">
            <a:spAutoFit/>
          </a:bodyPr>
          <a:lstStyle/>
          <a:p>
            <a:pPr>
              <a:lnSpc>
                <a:spcPct val="110000"/>
              </a:lnSpc>
            </a:pPr>
            <a:r>
              <a:rPr lang="en-US" sz="1400" i="1" dirty="0"/>
              <a:t>H. Jayathilaka, C. </a:t>
            </a:r>
            <a:r>
              <a:rPr lang="en-US" sz="1400" i="1" dirty="0" err="1"/>
              <a:t>Krintz</a:t>
            </a:r>
            <a:r>
              <a:rPr lang="en-US" sz="1400" i="1" dirty="0"/>
              <a:t> and R. </a:t>
            </a:r>
            <a:r>
              <a:rPr lang="en-US" sz="1400" i="1" dirty="0" err="1"/>
              <a:t>Wolski</a:t>
            </a:r>
            <a:r>
              <a:rPr lang="en-US" sz="1400" i="1" dirty="0"/>
              <a:t>, </a:t>
            </a:r>
            <a:r>
              <a:rPr lang="en-US" sz="1400" i="1" u="sng" dirty="0" smtClean="0"/>
              <a:t>”</a:t>
            </a:r>
            <a:r>
              <a:rPr lang="en-US" sz="1400" b="1" i="1" u="sng" dirty="0" smtClean="0"/>
              <a:t>Towards Automatically Estimating Porting Effort Between Web Service APIs</a:t>
            </a:r>
            <a:r>
              <a:rPr lang="en-US" sz="1400" i="1" dirty="0" smtClean="0"/>
              <a:t>” </a:t>
            </a:r>
            <a:r>
              <a:rPr lang="en-US" sz="1400" i="1" dirty="0"/>
              <a:t>IEEE International Conference on </a:t>
            </a:r>
            <a:r>
              <a:rPr lang="en-US" sz="1400" i="1" dirty="0" smtClean="0"/>
              <a:t>Services Computing 2014 (SCC).</a:t>
            </a:r>
          </a:p>
          <a:p>
            <a:pPr>
              <a:lnSpc>
                <a:spcPct val="110000"/>
              </a:lnSpc>
            </a:pPr>
            <a:r>
              <a:rPr lang="en-US" sz="1400" i="1" dirty="0"/>
              <a:t>H. Jayathilaka, </a:t>
            </a:r>
            <a:r>
              <a:rPr lang="en-US" sz="1400" i="1" dirty="0" smtClean="0"/>
              <a:t>A. </a:t>
            </a:r>
            <a:r>
              <a:rPr lang="en-US" sz="1400" i="1" dirty="0" err="1" smtClean="0"/>
              <a:t>Pucher</a:t>
            </a:r>
            <a:r>
              <a:rPr lang="en-US" sz="1400" i="1" dirty="0" smtClean="0"/>
              <a:t>, C</a:t>
            </a:r>
            <a:r>
              <a:rPr lang="en-US" sz="1400" i="1" dirty="0"/>
              <a:t>. </a:t>
            </a:r>
            <a:r>
              <a:rPr lang="en-US" sz="1400" i="1" dirty="0" err="1"/>
              <a:t>Krintz</a:t>
            </a:r>
            <a:r>
              <a:rPr lang="en-US" sz="1400" i="1" dirty="0"/>
              <a:t> and R. </a:t>
            </a:r>
            <a:r>
              <a:rPr lang="en-US" sz="1400" i="1" dirty="0" err="1"/>
              <a:t>Wolski</a:t>
            </a:r>
            <a:r>
              <a:rPr lang="en-US" sz="1400" i="1" dirty="0"/>
              <a:t>, </a:t>
            </a:r>
            <a:r>
              <a:rPr lang="en-US" sz="1400" i="1" u="sng" dirty="0" smtClean="0"/>
              <a:t>”</a:t>
            </a:r>
            <a:r>
              <a:rPr lang="en-US" sz="1400" b="1" i="1" u="sng" dirty="0" smtClean="0"/>
              <a:t>Using Syntactic and Semantic Similarity of Web APIs to Estimate Porting Effort</a:t>
            </a:r>
            <a:r>
              <a:rPr lang="en-US" sz="1400" i="1" dirty="0" smtClean="0"/>
              <a:t>” International Journal of Services Computing, 2014, </a:t>
            </a:r>
            <a:r>
              <a:rPr lang="en-US" sz="1400" i="1" dirty="0" err="1" smtClean="0"/>
              <a:t>vol</a:t>
            </a:r>
            <a:r>
              <a:rPr lang="en-US" sz="1400" i="1" dirty="0" smtClean="0"/>
              <a:t> 2, issue 4</a:t>
            </a:r>
          </a:p>
          <a:p>
            <a:pPr>
              <a:lnSpc>
                <a:spcPct val="110000"/>
              </a:lnSpc>
            </a:pPr>
            <a:r>
              <a:rPr lang="en-US" sz="1400" i="1" dirty="0" smtClean="0"/>
              <a:t>C</a:t>
            </a:r>
            <a:r>
              <a:rPr lang="en-US" sz="1400" i="1" dirty="0"/>
              <a:t>. </a:t>
            </a:r>
            <a:r>
              <a:rPr lang="en-US" sz="1400" i="1" dirty="0" err="1"/>
              <a:t>Krintz</a:t>
            </a:r>
            <a:r>
              <a:rPr lang="en-US" sz="1400" i="1" dirty="0"/>
              <a:t>, H. Jayathilaka, S. </a:t>
            </a:r>
            <a:r>
              <a:rPr lang="en-US" sz="1400" i="1" dirty="0" err="1"/>
              <a:t>Dimopoulos</a:t>
            </a:r>
            <a:r>
              <a:rPr lang="en-US" sz="1400" i="1" dirty="0"/>
              <a:t>, A. </a:t>
            </a:r>
            <a:r>
              <a:rPr lang="en-US" sz="1400" i="1" dirty="0" err="1"/>
              <a:t>Pucher</a:t>
            </a:r>
            <a:r>
              <a:rPr lang="en-US" sz="1400" i="1" dirty="0"/>
              <a:t>, R. </a:t>
            </a:r>
            <a:r>
              <a:rPr lang="en-US" sz="1400" i="1" dirty="0" err="1"/>
              <a:t>Wolski</a:t>
            </a:r>
            <a:r>
              <a:rPr lang="en-US" sz="1400" i="1" dirty="0"/>
              <a:t> and T. </a:t>
            </a:r>
            <a:r>
              <a:rPr lang="en-US" sz="1400" i="1" dirty="0" err="1"/>
              <a:t>Bultan</a:t>
            </a:r>
            <a:r>
              <a:rPr lang="en-US" sz="1400" i="1" dirty="0"/>
              <a:t>, </a:t>
            </a:r>
            <a:r>
              <a:rPr lang="en-US" sz="1400" i="1" u="sng" dirty="0"/>
              <a:t>"</a:t>
            </a:r>
            <a:r>
              <a:rPr lang="en-US" sz="1400" b="1" i="1" u="sng" dirty="0"/>
              <a:t>Cloud Platform Support for API </a:t>
            </a:r>
            <a:r>
              <a:rPr lang="en-US" sz="1400" b="1" i="1" u="sng" dirty="0" smtClean="0"/>
              <a:t>Governance</a:t>
            </a:r>
            <a:r>
              <a:rPr lang="en-US" sz="1400" i="1" dirty="0" smtClean="0"/>
              <a:t>” IEEE </a:t>
            </a:r>
            <a:r>
              <a:rPr lang="en-US" sz="1400" i="1" dirty="0"/>
              <a:t>International Conference </a:t>
            </a:r>
            <a:r>
              <a:rPr lang="en-US" sz="1400" i="1" dirty="0" smtClean="0"/>
              <a:t>on Cloud Engineering 2014 (IC2E).</a:t>
            </a:r>
          </a:p>
          <a:p>
            <a:pPr>
              <a:lnSpc>
                <a:spcPct val="110000"/>
              </a:lnSpc>
            </a:pPr>
            <a:r>
              <a:rPr lang="en-US" sz="1400" i="1" dirty="0" smtClean="0"/>
              <a:t>H</a:t>
            </a:r>
            <a:r>
              <a:rPr lang="en-US" sz="1400" i="1" dirty="0"/>
              <a:t>. Jayathilaka, C. </a:t>
            </a:r>
            <a:r>
              <a:rPr lang="en-US" sz="1400" i="1" dirty="0" err="1"/>
              <a:t>Krintz</a:t>
            </a:r>
            <a:r>
              <a:rPr lang="en-US" sz="1400" i="1" dirty="0"/>
              <a:t> and R. </a:t>
            </a:r>
            <a:r>
              <a:rPr lang="en-US" sz="1400" i="1" dirty="0" err="1"/>
              <a:t>Wolski</a:t>
            </a:r>
            <a:r>
              <a:rPr lang="en-US" sz="1400" i="1" dirty="0"/>
              <a:t>, </a:t>
            </a:r>
            <a:r>
              <a:rPr lang="en-US" sz="1400" i="1" u="sng" dirty="0"/>
              <a:t>"</a:t>
            </a:r>
            <a:r>
              <a:rPr lang="en-US" sz="1400" b="1" i="1" u="sng" dirty="0"/>
              <a:t>EAGER: Deployment-Time API Governance for Modern </a:t>
            </a:r>
            <a:r>
              <a:rPr lang="en-US" sz="1400" b="1" i="1" u="sng" dirty="0" err="1"/>
              <a:t>PaaS</a:t>
            </a:r>
            <a:r>
              <a:rPr lang="en-US" sz="1400" b="1" i="1" u="sng" dirty="0"/>
              <a:t> </a:t>
            </a:r>
            <a:r>
              <a:rPr lang="en-US" sz="1400" b="1" i="1" u="sng" dirty="0" smtClean="0"/>
              <a:t>Clouds</a:t>
            </a:r>
            <a:r>
              <a:rPr lang="en-US" sz="1400" i="1" dirty="0" smtClean="0"/>
              <a:t>” IEEE </a:t>
            </a:r>
            <a:r>
              <a:rPr lang="en-US" sz="1400" i="1" dirty="0"/>
              <a:t>International Conference </a:t>
            </a:r>
            <a:r>
              <a:rPr lang="en-US" sz="1400" i="1" dirty="0" smtClean="0"/>
              <a:t>on Cloud Engineering 2015 (IC2E).</a:t>
            </a:r>
          </a:p>
          <a:p>
            <a:pPr>
              <a:lnSpc>
                <a:spcPct val="110000"/>
              </a:lnSpc>
            </a:pPr>
            <a:r>
              <a:rPr lang="en-US" sz="1400" i="1" dirty="0" smtClean="0"/>
              <a:t>H</a:t>
            </a:r>
            <a:r>
              <a:rPr lang="en-US" sz="1400" i="1" dirty="0"/>
              <a:t>. Jayathilaka, C. </a:t>
            </a:r>
            <a:r>
              <a:rPr lang="en-US" sz="1400" i="1" dirty="0" err="1"/>
              <a:t>Krintz</a:t>
            </a:r>
            <a:r>
              <a:rPr lang="en-US" sz="1400" i="1" dirty="0"/>
              <a:t> and R. </a:t>
            </a:r>
            <a:r>
              <a:rPr lang="en-US" sz="1400" i="1" dirty="0" err="1"/>
              <a:t>Wolski</a:t>
            </a:r>
            <a:r>
              <a:rPr lang="en-US" sz="1400" i="1" dirty="0"/>
              <a:t>, </a:t>
            </a:r>
            <a:r>
              <a:rPr lang="en-US" sz="1400" i="1" u="sng" dirty="0"/>
              <a:t>“</a:t>
            </a:r>
            <a:r>
              <a:rPr lang="en-US" sz="1400" b="1" i="1" u="sng" dirty="0"/>
              <a:t>Response Time Service-Level Agreements for Cloud-hosted Web Applications</a:t>
            </a:r>
            <a:r>
              <a:rPr lang="en-US" sz="1400" i="1" dirty="0"/>
              <a:t>”, 2015 ACM Symposium on Cloud Computing (SOCC)</a:t>
            </a:r>
          </a:p>
          <a:p>
            <a:pPr>
              <a:lnSpc>
                <a:spcPct val="110000"/>
              </a:lnSpc>
            </a:pPr>
            <a:r>
              <a:rPr lang="en-US" sz="1400" i="1" dirty="0" smtClean="0"/>
              <a:t>H</a:t>
            </a:r>
            <a:r>
              <a:rPr lang="en-US" sz="1400" i="1" dirty="0"/>
              <a:t>. Jayathilaka, C. </a:t>
            </a:r>
            <a:r>
              <a:rPr lang="en-US" sz="1400" i="1" dirty="0" err="1"/>
              <a:t>Krintz</a:t>
            </a:r>
            <a:r>
              <a:rPr lang="en-US" sz="1400" i="1" dirty="0"/>
              <a:t> and R. </a:t>
            </a:r>
            <a:r>
              <a:rPr lang="en-US" sz="1400" i="1" dirty="0" err="1"/>
              <a:t>Wolski</a:t>
            </a:r>
            <a:r>
              <a:rPr lang="en-US" sz="1400" i="1" dirty="0"/>
              <a:t>, </a:t>
            </a:r>
            <a:r>
              <a:rPr lang="en-US" sz="1400" i="1" u="sng" dirty="0"/>
              <a:t>"</a:t>
            </a:r>
            <a:r>
              <a:rPr lang="en-US" sz="1400" b="1" i="1" u="sng" dirty="0"/>
              <a:t>Service-Level Agreement Durability for Web Service Response </a:t>
            </a:r>
            <a:r>
              <a:rPr lang="en-US" sz="1400" b="1" i="1" u="sng" dirty="0" smtClean="0"/>
              <a:t>Time</a:t>
            </a:r>
            <a:r>
              <a:rPr lang="en-US" sz="1400" i="1" dirty="0" smtClean="0"/>
              <a:t>" 2015 </a:t>
            </a:r>
            <a:r>
              <a:rPr lang="en-US" sz="1400" i="1" dirty="0"/>
              <a:t>IEEE 7th International Conference on Cloud Computing Technology and Science (</a:t>
            </a:r>
            <a:r>
              <a:rPr lang="en-US" sz="1400" i="1" dirty="0" err="1"/>
              <a:t>CloudCom</a:t>
            </a:r>
            <a:r>
              <a:rPr lang="en-US" sz="1400" i="1" dirty="0" smtClean="0"/>
              <a:t>)</a:t>
            </a:r>
          </a:p>
          <a:p>
            <a:pPr>
              <a:lnSpc>
                <a:spcPct val="110000"/>
              </a:lnSpc>
            </a:pPr>
            <a:r>
              <a:rPr lang="en-US" sz="1400" i="1" dirty="0"/>
              <a:t>H. Jayathilaka, C. </a:t>
            </a:r>
            <a:r>
              <a:rPr lang="en-US" sz="1400" i="1" dirty="0" err="1"/>
              <a:t>Krintz</a:t>
            </a:r>
            <a:r>
              <a:rPr lang="en-US" sz="1400" i="1" dirty="0"/>
              <a:t> and R. </a:t>
            </a:r>
            <a:r>
              <a:rPr lang="en-US" sz="1400" i="1" dirty="0" err="1"/>
              <a:t>Wolski</a:t>
            </a:r>
            <a:r>
              <a:rPr lang="en-US" sz="1400" i="1" dirty="0"/>
              <a:t>, </a:t>
            </a:r>
            <a:r>
              <a:rPr lang="en-US" sz="1400" i="1" u="sng" dirty="0"/>
              <a:t>“</a:t>
            </a:r>
            <a:r>
              <a:rPr lang="en-US" sz="1400" b="1" i="1" u="sng" dirty="0"/>
              <a:t>Performance Monitoring and Root Cause Analysis for Cloud-hosted Web Applications</a:t>
            </a:r>
            <a:r>
              <a:rPr lang="en-US" sz="1400" i="1" dirty="0"/>
              <a:t>” under review at World Wide Web Conference 2017 (WWW).</a:t>
            </a:r>
          </a:p>
          <a:p>
            <a:pPr>
              <a:lnSpc>
                <a:spcPct val="110000"/>
              </a:lnSpc>
            </a:pPr>
            <a:r>
              <a:rPr lang="en-US" sz="1400" i="1" dirty="0"/>
              <a:t>H. Jayathilaka, C. </a:t>
            </a:r>
            <a:r>
              <a:rPr lang="en-US" sz="1400" i="1" dirty="0" err="1"/>
              <a:t>Krintz</a:t>
            </a:r>
            <a:r>
              <a:rPr lang="en-US" sz="1400" i="1" dirty="0"/>
              <a:t> and R. </a:t>
            </a:r>
            <a:r>
              <a:rPr lang="en-US" sz="1400" i="1" dirty="0" err="1"/>
              <a:t>Wolski</a:t>
            </a:r>
            <a:r>
              <a:rPr lang="en-US" sz="1400" i="1" dirty="0"/>
              <a:t>, </a:t>
            </a:r>
            <a:r>
              <a:rPr lang="en-US" sz="1400" i="1" u="sng" dirty="0"/>
              <a:t>”</a:t>
            </a:r>
            <a:r>
              <a:rPr lang="en-US" sz="1400" b="1" i="1" u="sng" dirty="0"/>
              <a:t>Bottleneck Identification in Cloud-hosted Web </a:t>
            </a:r>
            <a:r>
              <a:rPr lang="en-US" sz="1400" b="1" i="1" u="sng" dirty="0" smtClean="0"/>
              <a:t>Applications</a:t>
            </a:r>
            <a:r>
              <a:rPr lang="en-US" sz="1400" i="1" dirty="0" smtClean="0"/>
              <a:t>” </a:t>
            </a:r>
            <a:r>
              <a:rPr lang="en-US" sz="1400" i="1" dirty="0"/>
              <a:t>under review at IEEE Transactions on Cloud Computing (TCC).</a:t>
            </a:r>
          </a:p>
          <a:p>
            <a:pPr>
              <a:lnSpc>
                <a:spcPct val="110000"/>
              </a:lnSpc>
            </a:pPr>
            <a:r>
              <a:rPr lang="en-US" sz="1400" i="1" dirty="0" smtClean="0"/>
              <a:t>[JBW08] D</a:t>
            </a:r>
            <a:r>
              <a:rPr lang="en-US" sz="1400" i="1" dirty="0"/>
              <a:t>. </a:t>
            </a:r>
            <a:r>
              <a:rPr lang="en-US" sz="1400" i="1" dirty="0" err="1"/>
              <a:t>Nurmi</a:t>
            </a:r>
            <a:r>
              <a:rPr lang="en-US" sz="1400" i="1" dirty="0"/>
              <a:t>, J. </a:t>
            </a:r>
            <a:r>
              <a:rPr lang="en-US" sz="1400" i="1" dirty="0" err="1"/>
              <a:t>Brevik</a:t>
            </a:r>
            <a:r>
              <a:rPr lang="en-US" sz="1400" i="1" dirty="0"/>
              <a:t> and R. </a:t>
            </a:r>
            <a:r>
              <a:rPr lang="en-US" sz="1400" i="1" dirty="0" err="1"/>
              <a:t>Wolski</a:t>
            </a:r>
            <a:r>
              <a:rPr lang="en-US" sz="1400" i="1" dirty="0"/>
              <a:t>, “QBETS: Queue Bounds Estimation from Time Series”, 2008 International Conference on Job Scheduling Strategies for Parallel </a:t>
            </a:r>
            <a:r>
              <a:rPr lang="en-US" sz="1400" i="1" dirty="0" smtClean="0"/>
              <a:t>Processing</a:t>
            </a:r>
          </a:p>
          <a:p>
            <a:pPr>
              <a:lnSpc>
                <a:spcPct val="110000"/>
              </a:lnSpc>
            </a:pPr>
            <a:r>
              <a:rPr lang="en-US" sz="1400" i="1" dirty="0" smtClean="0"/>
              <a:t>[KFE12] R</a:t>
            </a:r>
            <a:r>
              <a:rPr lang="en-US" sz="1400" i="1" dirty="0"/>
              <a:t>. </a:t>
            </a:r>
            <a:r>
              <a:rPr lang="en-US" sz="1400" i="1" dirty="0" err="1"/>
              <a:t>Killick</a:t>
            </a:r>
            <a:r>
              <a:rPr lang="en-US" sz="1400" i="1" dirty="0"/>
              <a:t>, P. </a:t>
            </a:r>
            <a:r>
              <a:rPr lang="en-US" sz="1400" i="1" dirty="0" err="1"/>
              <a:t>Fearnhead</a:t>
            </a:r>
            <a:r>
              <a:rPr lang="en-US" sz="1400" i="1" dirty="0"/>
              <a:t> and I.A. </a:t>
            </a:r>
            <a:r>
              <a:rPr lang="en-US" sz="1400" i="1" dirty="0" err="1"/>
              <a:t>Eckley</a:t>
            </a:r>
            <a:r>
              <a:rPr lang="en-US" sz="1400" i="1" dirty="0"/>
              <a:t>, “Optimal Detection of </a:t>
            </a:r>
            <a:r>
              <a:rPr lang="en-US" sz="1400" i="1" dirty="0" err="1"/>
              <a:t>Changepoints</a:t>
            </a:r>
            <a:r>
              <a:rPr lang="en-US" sz="1400" i="1" dirty="0"/>
              <a:t> with a Linear Computational Cost”, Journal of the American Statistical Association, 2012, </a:t>
            </a:r>
            <a:r>
              <a:rPr lang="en-US" sz="1400" i="1" dirty="0" err="1"/>
              <a:t>vol</a:t>
            </a:r>
            <a:r>
              <a:rPr lang="en-US" sz="1400" i="1" dirty="0"/>
              <a:t> 107, issue 500</a:t>
            </a:r>
          </a:p>
          <a:p>
            <a:pPr>
              <a:lnSpc>
                <a:spcPct val="110000"/>
              </a:lnSpc>
            </a:pPr>
            <a:r>
              <a:rPr lang="en-US" sz="1400" i="1" dirty="0" smtClean="0"/>
              <a:t>[CL93] C</a:t>
            </a:r>
            <a:r>
              <a:rPr lang="en-US" sz="1400" i="1" dirty="0"/>
              <a:t>. Chen and L. Liu, “Joint Estimation of Model Parameters and Outlier Effects in Time Series”, Journal of the American Statistical Association, 1993, </a:t>
            </a:r>
            <a:r>
              <a:rPr lang="en-US" sz="1400" i="1" dirty="0" err="1"/>
              <a:t>vol</a:t>
            </a:r>
            <a:r>
              <a:rPr lang="en-US" sz="1400" i="1" dirty="0"/>
              <a:t> 88, issue </a:t>
            </a:r>
            <a:r>
              <a:rPr lang="en-US" sz="1400" i="1" dirty="0" smtClean="0"/>
              <a:t>421</a:t>
            </a:r>
          </a:p>
        </p:txBody>
      </p:sp>
      <p:sp>
        <p:nvSpPr>
          <p:cNvPr id="3" name="Slide Number Placeholder 2"/>
          <p:cNvSpPr>
            <a:spLocks noGrp="1"/>
          </p:cNvSpPr>
          <p:nvPr>
            <p:ph type="sldNum" sz="quarter" idx="12"/>
          </p:nvPr>
        </p:nvSpPr>
        <p:spPr/>
        <p:txBody>
          <a:bodyPr/>
          <a:lstStyle/>
          <a:p>
            <a:fld id="{D4755116-B387-CD40-9D82-4279FFF17F28}" type="slidenum">
              <a:rPr lang="en-US" smtClean="0"/>
              <a:t>40</a:t>
            </a:fld>
            <a:endParaRPr lang="en-US"/>
          </a:p>
        </p:txBody>
      </p:sp>
    </p:spTree>
    <p:extLst>
      <p:ext uri="{BB962C8B-B14F-4D97-AF65-F5344CB8AC3E}">
        <p14:creationId xmlns:p14="http://schemas.microsoft.com/office/powerpoint/2010/main" val="2047413276"/>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Related Work</a:t>
            </a:r>
            <a:endParaRPr lang="en-US" dirty="0"/>
          </a:p>
        </p:txBody>
      </p:sp>
      <p:sp>
        <p:nvSpPr>
          <p:cNvPr id="4" name="TextBox 3"/>
          <p:cNvSpPr txBox="1"/>
          <p:nvPr/>
        </p:nvSpPr>
        <p:spPr>
          <a:xfrm>
            <a:off x="165100" y="1399391"/>
            <a:ext cx="8788400" cy="5776450"/>
          </a:xfrm>
          <a:prstGeom prst="rect">
            <a:avLst/>
          </a:prstGeom>
          <a:noFill/>
        </p:spPr>
        <p:txBody>
          <a:bodyPr wrap="square" rtlCol="0">
            <a:spAutoFit/>
          </a:bodyPr>
          <a:lstStyle/>
          <a:p>
            <a:pPr>
              <a:lnSpc>
                <a:spcPct val="110000"/>
              </a:lnSpc>
            </a:pPr>
            <a:r>
              <a:rPr lang="en-US" sz="1400" i="1" dirty="0" smtClean="0"/>
              <a:t>[G06] U</a:t>
            </a:r>
            <a:r>
              <a:rPr lang="en-US" sz="1400" i="1" dirty="0"/>
              <a:t>. </a:t>
            </a:r>
            <a:r>
              <a:rPr lang="en-US" sz="1400" i="1" dirty="0" err="1"/>
              <a:t>Gromping</a:t>
            </a:r>
            <a:r>
              <a:rPr lang="en-US" sz="1400" i="1" dirty="0"/>
              <a:t>, “Relative Importance for Linear Regression in R”, Journal of Statistical Software, 2006, </a:t>
            </a:r>
            <a:r>
              <a:rPr lang="en-US" sz="1400" i="1" dirty="0" err="1"/>
              <a:t>vol</a:t>
            </a:r>
            <a:r>
              <a:rPr lang="en-US" sz="1400" i="1" dirty="0"/>
              <a:t> </a:t>
            </a:r>
            <a:r>
              <a:rPr lang="en-US" sz="1400" i="1" dirty="0" smtClean="0"/>
              <a:t>17</a:t>
            </a:r>
          </a:p>
          <a:p>
            <a:pPr>
              <a:lnSpc>
                <a:spcPct val="110000"/>
              </a:lnSpc>
            </a:pPr>
            <a:r>
              <a:rPr lang="en-US" sz="1400" i="1" dirty="0"/>
              <a:t>[IHE15] O. </a:t>
            </a:r>
            <a:r>
              <a:rPr lang="en-US" sz="1400" i="1" dirty="0" err="1"/>
              <a:t>Ibidunmoye</a:t>
            </a:r>
            <a:r>
              <a:rPr lang="en-US" sz="1400" i="1" dirty="0"/>
              <a:t>, F. Hernandez-Rodriguez and E. </a:t>
            </a:r>
            <a:r>
              <a:rPr lang="en-US" sz="1400" i="1" dirty="0" err="1"/>
              <a:t>Elmroth</a:t>
            </a:r>
            <a:r>
              <a:rPr lang="en-US" sz="1400" i="1" dirty="0"/>
              <a:t>, “Performance Anomaly Detection and Bottleneck Identification”, ACM Computing Surveys, 2015, Vol. </a:t>
            </a:r>
            <a:r>
              <a:rPr lang="en-US" sz="1400" i="1" dirty="0" smtClean="0"/>
              <a:t>48</a:t>
            </a:r>
            <a:endParaRPr lang="en-US" sz="1400" i="1" dirty="0"/>
          </a:p>
          <a:p>
            <a:pPr>
              <a:lnSpc>
                <a:spcPct val="110000"/>
              </a:lnSpc>
            </a:pPr>
            <a:r>
              <a:rPr lang="en-US" sz="1400" i="1" dirty="0"/>
              <a:t>D. </a:t>
            </a:r>
            <a:r>
              <a:rPr lang="en-US" sz="1400" i="1" dirty="0" err="1"/>
              <a:t>Nurmi</a:t>
            </a:r>
            <a:r>
              <a:rPr lang="en-US" sz="1400" i="1" dirty="0"/>
              <a:t>, R. </a:t>
            </a:r>
            <a:r>
              <a:rPr lang="en-US" sz="1400" i="1" dirty="0" err="1"/>
              <a:t>Wolski</a:t>
            </a:r>
            <a:r>
              <a:rPr lang="en-US" sz="1400" i="1" dirty="0"/>
              <a:t>, C. </a:t>
            </a:r>
            <a:r>
              <a:rPr lang="en-US" sz="1400" i="1" dirty="0" err="1"/>
              <a:t>Grzegorczyk</a:t>
            </a:r>
            <a:r>
              <a:rPr lang="en-US" sz="1400" i="1" dirty="0"/>
              <a:t>, G. </a:t>
            </a:r>
            <a:r>
              <a:rPr lang="en-US" sz="1400" i="1" dirty="0" err="1"/>
              <a:t>Obertelli</a:t>
            </a:r>
            <a:r>
              <a:rPr lang="en-US" sz="1400" i="1" dirty="0"/>
              <a:t>, S. </a:t>
            </a:r>
            <a:r>
              <a:rPr lang="en-US" sz="1400" i="1" dirty="0" err="1"/>
              <a:t>Soman</a:t>
            </a:r>
            <a:r>
              <a:rPr lang="en-US" sz="1400" i="1" dirty="0"/>
              <a:t>, L. </a:t>
            </a:r>
            <a:r>
              <a:rPr lang="en-US" sz="1400" i="1" dirty="0" err="1"/>
              <a:t>Youseff</a:t>
            </a:r>
            <a:r>
              <a:rPr lang="en-US" sz="1400" i="1" dirty="0"/>
              <a:t>, and D. </a:t>
            </a:r>
            <a:r>
              <a:rPr lang="en-US" sz="1400" i="1" dirty="0" err="1" smtClean="0"/>
              <a:t>Zagorodnov</a:t>
            </a:r>
            <a:r>
              <a:rPr lang="en-US" sz="1400" i="1" dirty="0"/>
              <a:t>,</a:t>
            </a:r>
            <a:r>
              <a:rPr lang="en-US" sz="1400" i="1" dirty="0" smtClean="0"/>
              <a:t> “The </a:t>
            </a:r>
            <a:r>
              <a:rPr lang="en-US" sz="1400" i="1" dirty="0"/>
              <a:t>Eucalyptus open-source cloud-computing </a:t>
            </a:r>
            <a:r>
              <a:rPr lang="en-US" sz="1400" i="1" dirty="0" smtClean="0"/>
              <a:t>system”, </a:t>
            </a:r>
            <a:r>
              <a:rPr lang="en-US" sz="1400" i="1" dirty="0"/>
              <a:t>In IEEE/ACM International </a:t>
            </a:r>
            <a:r>
              <a:rPr lang="en-US" sz="1400" i="1" dirty="0" smtClean="0"/>
              <a:t>Symposium </a:t>
            </a:r>
            <a:r>
              <a:rPr lang="en-US" sz="1400" i="1" dirty="0"/>
              <a:t>on Cluster Computing and the Grid, 2009 </a:t>
            </a:r>
            <a:endParaRPr lang="en-US" sz="1400" i="1" dirty="0" smtClean="0"/>
          </a:p>
          <a:p>
            <a:pPr>
              <a:lnSpc>
                <a:spcPct val="110000"/>
              </a:lnSpc>
            </a:pPr>
            <a:r>
              <a:rPr lang="en-US" sz="1400" i="1" dirty="0" smtClean="0"/>
              <a:t>C. </a:t>
            </a:r>
            <a:r>
              <a:rPr lang="en-US" sz="1400" i="1" dirty="0" err="1" smtClean="0"/>
              <a:t>Krintz</a:t>
            </a:r>
            <a:r>
              <a:rPr lang="en-US" sz="1400" i="1" dirty="0" smtClean="0"/>
              <a:t>, “The </a:t>
            </a:r>
            <a:r>
              <a:rPr lang="en-US" sz="1400" i="1" dirty="0" err="1" smtClean="0"/>
              <a:t>AppScale</a:t>
            </a:r>
            <a:r>
              <a:rPr lang="en-US" sz="1400" i="1" dirty="0" smtClean="0"/>
              <a:t> Cloud Platform: Enabling Portable, Scalable Web Application Deployment”, IEEE Internet Computing, 2013.</a:t>
            </a:r>
          </a:p>
          <a:p>
            <a:pPr>
              <a:lnSpc>
                <a:spcPct val="110000"/>
              </a:lnSpc>
            </a:pPr>
            <a:r>
              <a:rPr lang="en-US" sz="1400" i="1" dirty="0"/>
              <a:t>S. </a:t>
            </a:r>
            <a:r>
              <a:rPr lang="en-US" sz="1400" i="1" dirty="0" err="1"/>
              <a:t>Bygde</a:t>
            </a:r>
            <a:r>
              <a:rPr lang="en-US" sz="1400" i="1" dirty="0"/>
              <a:t>. Static WCET analysis based on abstract </a:t>
            </a:r>
            <a:r>
              <a:rPr lang="en-US" sz="1400" i="1" dirty="0" smtClean="0"/>
              <a:t>interpretation </a:t>
            </a:r>
            <a:r>
              <a:rPr lang="en-US" sz="1400" i="1" dirty="0"/>
              <a:t>and counting of elements. PhD thesis, Ma ̈</a:t>
            </a:r>
            <a:r>
              <a:rPr lang="en-US" sz="1400" i="1" dirty="0" err="1"/>
              <a:t>lardalen</a:t>
            </a:r>
            <a:r>
              <a:rPr lang="en-US" sz="1400" i="1" dirty="0"/>
              <a:t> </a:t>
            </a:r>
            <a:r>
              <a:rPr lang="en-US" sz="1400" i="1" dirty="0" smtClean="0"/>
              <a:t>University</a:t>
            </a:r>
            <a:r>
              <a:rPr lang="en-US" sz="1400" i="1" dirty="0"/>
              <a:t>, 2010</a:t>
            </a:r>
            <a:r>
              <a:rPr lang="en-US" sz="1400" i="1" dirty="0" smtClean="0"/>
              <a:t>.</a:t>
            </a:r>
          </a:p>
          <a:p>
            <a:pPr>
              <a:lnSpc>
                <a:spcPct val="110000"/>
              </a:lnSpc>
            </a:pPr>
            <a:r>
              <a:rPr lang="en-US" sz="1400" i="1" dirty="0"/>
              <a:t>S. </a:t>
            </a:r>
            <a:r>
              <a:rPr lang="en-US" sz="1400" i="1" dirty="0" err="1"/>
              <a:t>Gulwani</a:t>
            </a:r>
            <a:r>
              <a:rPr lang="en-US" sz="1400" i="1" dirty="0"/>
              <a:t>, S. Jain, and E. </a:t>
            </a:r>
            <a:r>
              <a:rPr lang="en-US" sz="1400" i="1" dirty="0" err="1"/>
              <a:t>Koskinen</a:t>
            </a:r>
            <a:r>
              <a:rPr lang="en-US" sz="1400" i="1" dirty="0"/>
              <a:t>. Control-flow </a:t>
            </a:r>
            <a:r>
              <a:rPr lang="en-US" sz="1400" i="1" dirty="0" smtClean="0"/>
              <a:t>Refinement </a:t>
            </a:r>
            <a:r>
              <a:rPr lang="en-US" sz="1400" i="1" dirty="0"/>
              <a:t>and Progress Invariants for Bound Analysis. In ACM SIGPLAN Conference on Programming Language Design and Implementation, 2009 </a:t>
            </a:r>
            <a:r>
              <a:rPr lang="en-US" sz="1400" i="1" dirty="0" smtClean="0"/>
              <a:t> </a:t>
            </a:r>
          </a:p>
          <a:p>
            <a:pPr>
              <a:lnSpc>
                <a:spcPct val="110000"/>
              </a:lnSpc>
            </a:pPr>
            <a:r>
              <a:rPr lang="en-US" sz="1400" i="1" dirty="0" smtClean="0"/>
              <a:t>R. </a:t>
            </a:r>
            <a:r>
              <a:rPr lang="en-US" sz="1400" i="1" dirty="0" err="1" smtClean="0"/>
              <a:t>Vallee-Rai</a:t>
            </a:r>
            <a:r>
              <a:rPr lang="en-US" sz="1400" i="1" dirty="0" smtClean="0"/>
              <a:t>, L. </a:t>
            </a:r>
            <a:r>
              <a:rPr lang="en-US" sz="1400" i="1" dirty="0" err="1" smtClean="0"/>
              <a:t>Hendren</a:t>
            </a:r>
            <a:r>
              <a:rPr lang="en-US" sz="1400" i="1" dirty="0" smtClean="0"/>
              <a:t>, V. </a:t>
            </a:r>
            <a:r>
              <a:rPr lang="en-US" sz="1400" i="1" dirty="0" err="1" smtClean="0"/>
              <a:t>Sundaresan</a:t>
            </a:r>
            <a:r>
              <a:rPr lang="en-US" sz="1400" i="1" dirty="0" smtClean="0"/>
              <a:t>, P. Lam, E. Gagnon and P. Co, “Soot – A Java Optimization Framework”, CASCON 1999.</a:t>
            </a:r>
            <a:endParaRPr lang="en-US" sz="1400" i="1" dirty="0"/>
          </a:p>
          <a:p>
            <a:pPr>
              <a:lnSpc>
                <a:spcPct val="110000"/>
              </a:lnSpc>
            </a:pPr>
            <a:r>
              <a:rPr lang="en-US" sz="1400" i="1" dirty="0"/>
              <a:t>R. T. Fielding. Architectural Styles and the Design of Network-based Software Architectures. PhD thesis, </a:t>
            </a:r>
            <a:r>
              <a:rPr lang="en-US" sz="1400" i="1" dirty="0" smtClean="0"/>
              <a:t>University </a:t>
            </a:r>
            <a:r>
              <a:rPr lang="en-US" sz="1400" i="1" dirty="0"/>
              <a:t>of California, Irvine, 2000 </a:t>
            </a:r>
            <a:endParaRPr lang="en-US" sz="1400" i="1" dirty="0" smtClean="0"/>
          </a:p>
          <a:p>
            <a:pPr>
              <a:lnSpc>
                <a:spcPct val="110000"/>
              </a:lnSpc>
            </a:pPr>
            <a:r>
              <a:rPr lang="en-US" sz="1400" i="1" dirty="0"/>
              <a:t>L. Wu, S. </a:t>
            </a:r>
            <a:r>
              <a:rPr lang="en-US" sz="1400" i="1" dirty="0" err="1"/>
              <a:t>Garg</a:t>
            </a:r>
            <a:r>
              <a:rPr lang="en-US" sz="1400" i="1" dirty="0"/>
              <a:t>, R. </a:t>
            </a:r>
            <a:r>
              <a:rPr lang="en-US" sz="1400" i="1" dirty="0" err="1"/>
              <a:t>Buyya</a:t>
            </a:r>
            <a:r>
              <a:rPr lang="en-US" sz="1400" i="1" dirty="0"/>
              <a:t>, C. Chen, and S. </a:t>
            </a:r>
            <a:r>
              <a:rPr lang="en-US" sz="1400" i="1" dirty="0" err="1"/>
              <a:t>Versteeg</a:t>
            </a:r>
            <a:r>
              <a:rPr lang="en-US" sz="1400" i="1" dirty="0"/>
              <a:t>. </a:t>
            </a:r>
            <a:r>
              <a:rPr lang="en-US" sz="1400" i="1" dirty="0" smtClean="0"/>
              <a:t>Automated </a:t>
            </a:r>
            <a:r>
              <a:rPr lang="en-US" sz="1400" i="1" dirty="0"/>
              <a:t>SLA Negotiation Framework for Cloud Computing. In IEEE/ACM International Symposium on Cluster, Cloud and Grid Computing, </a:t>
            </a:r>
            <a:r>
              <a:rPr lang="en-US" sz="1400" i="1" dirty="0" smtClean="0"/>
              <a:t>2013</a:t>
            </a:r>
          </a:p>
          <a:p>
            <a:pPr>
              <a:lnSpc>
                <a:spcPct val="110000"/>
              </a:lnSpc>
            </a:pPr>
            <a:r>
              <a:rPr lang="en-US" sz="1400" i="1" dirty="0" smtClean="0"/>
              <a:t>R. </a:t>
            </a:r>
            <a:r>
              <a:rPr lang="en-US" sz="1400" i="1" dirty="0" err="1" smtClean="0"/>
              <a:t>Killick</a:t>
            </a:r>
            <a:r>
              <a:rPr lang="en-US" sz="1400" i="1" dirty="0"/>
              <a:t> </a:t>
            </a:r>
            <a:r>
              <a:rPr lang="en-US" sz="1400" i="1" dirty="0" smtClean="0"/>
              <a:t>and I.A. </a:t>
            </a:r>
            <a:r>
              <a:rPr lang="en-US" sz="1400" i="1" dirty="0" err="1" smtClean="0"/>
              <a:t>Eckley</a:t>
            </a:r>
            <a:r>
              <a:rPr lang="en-US" sz="1400" i="1" dirty="0" smtClean="0"/>
              <a:t>, “</a:t>
            </a:r>
            <a:r>
              <a:rPr lang="en-US" sz="1400" i="1" dirty="0" err="1" smtClean="0"/>
              <a:t>Changepoint</a:t>
            </a:r>
            <a:r>
              <a:rPr lang="en-US" sz="1400" i="1" dirty="0" smtClean="0"/>
              <a:t>: An R Package for </a:t>
            </a:r>
            <a:r>
              <a:rPr lang="en-US" sz="1400" i="1" dirty="0" err="1" smtClean="0"/>
              <a:t>Changepoint</a:t>
            </a:r>
            <a:r>
              <a:rPr lang="en-US" sz="1400" i="1" dirty="0" smtClean="0"/>
              <a:t> Analysis”, Journal of Statistical Software, 2014, </a:t>
            </a:r>
            <a:r>
              <a:rPr lang="en-US" sz="1400" i="1" dirty="0" err="1"/>
              <a:t>v</a:t>
            </a:r>
            <a:r>
              <a:rPr lang="en-US" sz="1400" i="1" dirty="0" err="1" smtClean="0"/>
              <a:t>ol</a:t>
            </a:r>
            <a:r>
              <a:rPr lang="en-US" sz="1400" i="1" dirty="0" smtClean="0"/>
              <a:t> 58, issue 3</a:t>
            </a:r>
          </a:p>
          <a:p>
            <a:pPr>
              <a:lnSpc>
                <a:spcPct val="110000"/>
              </a:lnSpc>
            </a:pPr>
            <a:r>
              <a:rPr lang="en-US" sz="1400" i="1" dirty="0" smtClean="0"/>
              <a:t>A</a:t>
            </a:r>
            <a:r>
              <a:rPr lang="en-US" sz="1400" i="1" dirty="0"/>
              <a:t>. </a:t>
            </a:r>
            <a:r>
              <a:rPr lang="en-US" sz="1400" i="1" dirty="0" err="1"/>
              <a:t>Iosup</a:t>
            </a:r>
            <a:r>
              <a:rPr lang="en-US" sz="1400" i="1" dirty="0"/>
              <a:t>, N. </a:t>
            </a:r>
            <a:r>
              <a:rPr lang="en-US" sz="1400" i="1" dirty="0" err="1"/>
              <a:t>Yigitbasi</a:t>
            </a:r>
            <a:r>
              <a:rPr lang="en-US" sz="1400" i="1" dirty="0"/>
              <a:t>, and D. </a:t>
            </a:r>
            <a:r>
              <a:rPr lang="en-US" sz="1400" i="1" dirty="0" err="1"/>
              <a:t>Epema</a:t>
            </a:r>
            <a:r>
              <a:rPr lang="en-US" sz="1400" i="1" dirty="0"/>
              <a:t>, “On the Performance Variability of Production Cloud Services,” in Cluster, Cloud and Grid Computing (</a:t>
            </a:r>
            <a:r>
              <a:rPr lang="en-US" sz="1400" i="1" dirty="0" err="1"/>
              <a:t>CCGrid</a:t>
            </a:r>
            <a:r>
              <a:rPr lang="en-US" sz="1400" i="1" dirty="0"/>
              <a:t>), 2011 11th IEEE/ACM Inter- national Symposium on, 2011 </a:t>
            </a:r>
          </a:p>
          <a:p>
            <a:pPr>
              <a:lnSpc>
                <a:spcPct val="110000"/>
              </a:lnSpc>
            </a:pPr>
            <a:r>
              <a:rPr lang="en-US" sz="1400" i="1" dirty="0" err="1" smtClean="0"/>
              <a:t>S.Duan</a:t>
            </a:r>
            <a:r>
              <a:rPr lang="en-US" sz="1400" i="1" dirty="0" smtClean="0"/>
              <a:t> and S.</a:t>
            </a:r>
            <a:r>
              <a:rPr lang="en-US" sz="1400" i="1" dirty="0" err="1" smtClean="0"/>
              <a:t>Babu</a:t>
            </a:r>
            <a:r>
              <a:rPr lang="en-US" sz="1400" i="1" dirty="0"/>
              <a:t>,“</a:t>
            </a:r>
            <a:r>
              <a:rPr lang="en-US" sz="1400" i="1" dirty="0" smtClean="0"/>
              <a:t>Proactive Identification of Performance </a:t>
            </a:r>
            <a:r>
              <a:rPr lang="en-US" sz="1400" i="1" dirty="0"/>
              <a:t>Problems,” in ACM SIGMOD International Conference on Management of Data, 2006 </a:t>
            </a:r>
          </a:p>
          <a:p>
            <a:pPr>
              <a:lnSpc>
                <a:spcPct val="110000"/>
              </a:lnSpc>
            </a:pPr>
            <a:endParaRPr lang="en-US" sz="1400" i="1" dirty="0" smtClean="0"/>
          </a:p>
        </p:txBody>
      </p:sp>
      <p:sp>
        <p:nvSpPr>
          <p:cNvPr id="3" name="Slide Number Placeholder 2"/>
          <p:cNvSpPr>
            <a:spLocks noGrp="1"/>
          </p:cNvSpPr>
          <p:nvPr>
            <p:ph type="sldNum" sz="quarter" idx="12"/>
          </p:nvPr>
        </p:nvSpPr>
        <p:spPr/>
        <p:txBody>
          <a:bodyPr/>
          <a:lstStyle/>
          <a:p>
            <a:fld id="{D4755116-B387-CD40-9D82-4279FFF17F28}" type="slidenum">
              <a:rPr lang="en-US" smtClean="0"/>
              <a:t>41</a:t>
            </a:fld>
            <a:endParaRPr lang="en-US"/>
          </a:p>
        </p:txBody>
      </p:sp>
    </p:spTree>
    <p:extLst>
      <p:ext uri="{BB962C8B-B14F-4D97-AF65-F5344CB8AC3E}">
        <p14:creationId xmlns:p14="http://schemas.microsoft.com/office/powerpoint/2010/main" val="4175768403"/>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036698" y="2513844"/>
            <a:ext cx="1477294" cy="106255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Loadbalancer</a:t>
            </a:r>
            <a:endParaRPr lang="en-US" dirty="0"/>
          </a:p>
        </p:txBody>
      </p:sp>
      <p:sp>
        <p:nvSpPr>
          <p:cNvPr id="6" name="Rectangle 5"/>
          <p:cNvSpPr/>
          <p:nvPr/>
        </p:nvSpPr>
        <p:spPr>
          <a:xfrm>
            <a:off x="3910430" y="2513844"/>
            <a:ext cx="1477294" cy="106255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App Server</a:t>
            </a:r>
            <a:endParaRPr lang="en-US" dirty="0"/>
          </a:p>
        </p:txBody>
      </p:sp>
      <p:sp>
        <p:nvSpPr>
          <p:cNvPr id="7" name="Rectangle 6"/>
          <p:cNvSpPr/>
          <p:nvPr/>
        </p:nvSpPr>
        <p:spPr>
          <a:xfrm>
            <a:off x="6761349" y="2513844"/>
            <a:ext cx="1477294" cy="106255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PaaS</a:t>
            </a:r>
            <a:r>
              <a:rPr lang="en-US" dirty="0"/>
              <a:t> </a:t>
            </a:r>
            <a:r>
              <a:rPr lang="en-US" dirty="0" smtClean="0"/>
              <a:t>SDK</a:t>
            </a:r>
            <a:endParaRPr lang="en-US" dirty="0"/>
          </a:p>
        </p:txBody>
      </p:sp>
      <p:sp>
        <p:nvSpPr>
          <p:cNvPr id="8" name="Line Callout 1 7"/>
          <p:cNvSpPr/>
          <p:nvPr/>
        </p:nvSpPr>
        <p:spPr>
          <a:xfrm>
            <a:off x="2164107" y="693249"/>
            <a:ext cx="1995644" cy="1049595"/>
          </a:xfrm>
          <a:prstGeom prst="borderCallout1">
            <a:avLst>
              <a:gd name="adj1" fmla="val 44556"/>
              <a:gd name="adj2" fmla="val -1811"/>
              <a:gd name="adj3" fmla="val 166303"/>
              <a:gd name="adj4" fmla="val -30343"/>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Request ID generation,</a:t>
            </a:r>
          </a:p>
          <a:p>
            <a:pPr algn="ctr"/>
            <a:r>
              <a:rPr lang="en-US" sz="1400" dirty="0" smtClean="0"/>
              <a:t>Response time measurement</a:t>
            </a:r>
            <a:endParaRPr lang="en-US" sz="1400" dirty="0"/>
          </a:p>
        </p:txBody>
      </p:sp>
      <p:sp>
        <p:nvSpPr>
          <p:cNvPr id="9" name="Line Callout 1 8"/>
          <p:cNvSpPr/>
          <p:nvPr/>
        </p:nvSpPr>
        <p:spPr>
          <a:xfrm>
            <a:off x="4947129" y="693249"/>
            <a:ext cx="1995644" cy="1049595"/>
          </a:xfrm>
          <a:prstGeom prst="borderCallout1">
            <a:avLst>
              <a:gd name="adj1" fmla="val 49494"/>
              <a:gd name="adj2" fmla="val 102085"/>
              <a:gd name="adj3" fmla="val 168772"/>
              <a:gd name="adj4" fmla="val 134592"/>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SDK call tracing,</a:t>
            </a:r>
          </a:p>
          <a:p>
            <a:pPr algn="ctr"/>
            <a:r>
              <a:rPr lang="en-US" sz="1400" dirty="0" smtClean="0"/>
              <a:t>SDK call time measurement</a:t>
            </a:r>
            <a:endParaRPr lang="en-US" sz="1400" dirty="0"/>
          </a:p>
        </p:txBody>
      </p:sp>
      <p:sp>
        <p:nvSpPr>
          <p:cNvPr id="10" name="Rectangle 9"/>
          <p:cNvSpPr/>
          <p:nvPr/>
        </p:nvSpPr>
        <p:spPr>
          <a:xfrm>
            <a:off x="1036698" y="4781489"/>
            <a:ext cx="1477294" cy="1010721"/>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Anomaly Detection</a:t>
            </a:r>
            <a:endParaRPr lang="en-US" dirty="0"/>
          </a:p>
        </p:txBody>
      </p:sp>
      <p:sp>
        <p:nvSpPr>
          <p:cNvPr id="11" name="Rectangle 10"/>
          <p:cNvSpPr/>
          <p:nvPr/>
        </p:nvSpPr>
        <p:spPr>
          <a:xfrm>
            <a:off x="6761349" y="4781489"/>
            <a:ext cx="1477294" cy="1010721"/>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Root Cause Analysis</a:t>
            </a:r>
            <a:endParaRPr lang="en-US" dirty="0"/>
          </a:p>
        </p:txBody>
      </p:sp>
      <p:sp>
        <p:nvSpPr>
          <p:cNvPr id="12" name="Rectangle 11"/>
          <p:cNvSpPr/>
          <p:nvPr/>
        </p:nvSpPr>
        <p:spPr>
          <a:xfrm>
            <a:off x="6761349" y="3770768"/>
            <a:ext cx="1477294" cy="1010721"/>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Path Analysis</a:t>
            </a:r>
            <a:endParaRPr lang="en-US" dirty="0"/>
          </a:p>
        </p:txBody>
      </p:sp>
      <p:cxnSp>
        <p:nvCxnSpPr>
          <p:cNvPr id="14" name="Straight Arrow Connector 13"/>
          <p:cNvCxnSpPr>
            <a:stCxn id="10" idx="3"/>
            <a:endCxn id="11" idx="1"/>
          </p:cNvCxnSpPr>
          <p:nvPr/>
        </p:nvCxnSpPr>
        <p:spPr>
          <a:xfrm>
            <a:off x="2513992" y="5286850"/>
            <a:ext cx="4247357" cy="0"/>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a:stCxn id="4" idx="3"/>
            <a:endCxn id="6" idx="1"/>
          </p:cNvCxnSpPr>
          <p:nvPr/>
        </p:nvCxnSpPr>
        <p:spPr>
          <a:xfrm>
            <a:off x="2513992" y="3045121"/>
            <a:ext cx="1396438"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a:stCxn id="6" idx="3"/>
            <a:endCxn id="7" idx="1"/>
          </p:cNvCxnSpPr>
          <p:nvPr/>
        </p:nvCxnSpPr>
        <p:spPr>
          <a:xfrm>
            <a:off x="5387724" y="3045121"/>
            <a:ext cx="1373625"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12"/>
          </p:nvPr>
        </p:nvSpPr>
        <p:spPr/>
        <p:txBody>
          <a:bodyPr/>
          <a:lstStyle/>
          <a:p>
            <a:fld id="{D4755116-B387-CD40-9D82-4279FFF17F28}" type="slidenum">
              <a:rPr lang="en-US" smtClean="0"/>
              <a:t>42</a:t>
            </a:fld>
            <a:endParaRPr lang="en-US"/>
          </a:p>
        </p:txBody>
      </p:sp>
    </p:spTree>
    <p:extLst>
      <p:ext uri="{BB962C8B-B14F-4D97-AF65-F5344CB8AC3E}">
        <p14:creationId xmlns:p14="http://schemas.microsoft.com/office/powerpoint/2010/main" val="1991026714"/>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Path Analysis</a:t>
            </a:r>
            <a:endParaRPr lang="en-US" dirty="0"/>
          </a:p>
        </p:txBody>
      </p:sp>
      <p:sp>
        <p:nvSpPr>
          <p:cNvPr id="3" name="Content Placeholder 2"/>
          <p:cNvSpPr>
            <a:spLocks noGrp="1"/>
          </p:cNvSpPr>
          <p:nvPr>
            <p:ph idx="1"/>
          </p:nvPr>
        </p:nvSpPr>
        <p:spPr/>
        <p:txBody>
          <a:bodyPr/>
          <a:lstStyle/>
          <a:p>
            <a:r>
              <a:rPr lang="en-US" dirty="0" smtClean="0"/>
              <a:t>Compute the distribution of requests over different paths</a:t>
            </a:r>
          </a:p>
          <a:p>
            <a:pPr lvl="1"/>
            <a:r>
              <a:rPr lang="en-US" dirty="0" smtClean="0"/>
              <a:t>Evaluate how this distribution changes over time</a:t>
            </a:r>
          </a:p>
          <a:p>
            <a:r>
              <a:rPr lang="en-US" dirty="0" smtClean="0"/>
              <a:t>Novelty detection – appearance of new paths in the path distribution</a:t>
            </a:r>
          </a:p>
          <a:p>
            <a:r>
              <a:rPr lang="en-US" dirty="0" smtClean="0"/>
              <a:t>Summarize response time metric over different paths</a:t>
            </a:r>
            <a:endParaRPr lang="en-US" dirty="0"/>
          </a:p>
        </p:txBody>
      </p:sp>
      <p:sp>
        <p:nvSpPr>
          <p:cNvPr id="4" name="Slide Number Placeholder 3"/>
          <p:cNvSpPr>
            <a:spLocks noGrp="1"/>
          </p:cNvSpPr>
          <p:nvPr>
            <p:ph type="sldNum" sz="quarter" idx="12"/>
          </p:nvPr>
        </p:nvSpPr>
        <p:spPr/>
        <p:txBody>
          <a:bodyPr/>
          <a:lstStyle/>
          <a:p>
            <a:fld id="{D4755116-B387-CD40-9D82-4279FFF17F28}" type="slidenum">
              <a:rPr lang="en-US" smtClean="0"/>
              <a:t>43</a:t>
            </a:fld>
            <a:endParaRPr lang="en-US"/>
          </a:p>
        </p:txBody>
      </p:sp>
    </p:spTree>
    <p:extLst>
      <p:ext uri="{BB962C8B-B14F-4D97-AF65-F5344CB8AC3E}">
        <p14:creationId xmlns:p14="http://schemas.microsoft.com/office/powerpoint/2010/main" val="3027907442"/>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EAGER Prototype</a:t>
            </a:r>
            <a:endParaRPr lang="en-US" dirty="0"/>
          </a:p>
        </p:txBody>
      </p:sp>
      <p:sp>
        <p:nvSpPr>
          <p:cNvPr id="3" name="Content Placeholder 2"/>
          <p:cNvSpPr>
            <a:spLocks noGrp="1"/>
          </p:cNvSpPr>
          <p:nvPr>
            <p:ph idx="1"/>
          </p:nvPr>
        </p:nvSpPr>
        <p:spPr/>
        <p:txBody>
          <a:bodyPr/>
          <a:lstStyle/>
          <a:p>
            <a:r>
              <a:rPr lang="en-US" dirty="0"/>
              <a:t>Implemented into </a:t>
            </a:r>
            <a:r>
              <a:rPr lang="en-US" dirty="0" err="1"/>
              <a:t>AppScale</a:t>
            </a:r>
            <a:endParaRPr lang="en-US" dirty="0"/>
          </a:p>
          <a:p>
            <a:pPr lvl="1"/>
            <a:r>
              <a:rPr lang="en-US" dirty="0">
                <a:hlinkClick r:id="rId2"/>
              </a:rPr>
              <a:t>http://appscale.com</a:t>
            </a:r>
            <a:endParaRPr lang="en-US" dirty="0"/>
          </a:p>
          <a:p>
            <a:r>
              <a:rPr lang="en-US" dirty="0"/>
              <a:t>Metadata Manager – MySQL</a:t>
            </a:r>
          </a:p>
          <a:p>
            <a:r>
              <a:rPr lang="en-US" dirty="0"/>
              <a:t>API Gateway and Discovery Portal – WSO2</a:t>
            </a:r>
          </a:p>
          <a:p>
            <a:r>
              <a:rPr lang="en-US" dirty="0"/>
              <a:t>All additional processes integrated into the task management subsystem of </a:t>
            </a:r>
            <a:r>
              <a:rPr lang="en-US" dirty="0" err="1"/>
              <a:t>AppScale</a:t>
            </a:r>
            <a:endParaRPr lang="en-US" dirty="0"/>
          </a:p>
          <a:p>
            <a:r>
              <a:rPr lang="en-US" dirty="0"/>
              <a:t>Minimal code changes/additions</a:t>
            </a:r>
          </a:p>
          <a:p>
            <a:endParaRPr lang="en-US" dirty="0"/>
          </a:p>
        </p:txBody>
      </p:sp>
      <p:pic>
        <p:nvPicPr>
          <p:cNvPr id="4" name="Picture 3" descr="AppScale_Systems_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6307" y="5323279"/>
            <a:ext cx="1117693" cy="1605768"/>
          </a:xfrm>
          <a:prstGeom prst="rect">
            <a:avLst/>
          </a:prstGeom>
        </p:spPr>
      </p:pic>
      <p:sp>
        <p:nvSpPr>
          <p:cNvPr id="5" name="Slide Number Placeholder 4"/>
          <p:cNvSpPr>
            <a:spLocks noGrp="1"/>
          </p:cNvSpPr>
          <p:nvPr>
            <p:ph type="sldNum" sz="quarter" idx="12"/>
          </p:nvPr>
        </p:nvSpPr>
        <p:spPr/>
        <p:txBody>
          <a:bodyPr/>
          <a:lstStyle/>
          <a:p>
            <a:fld id="{D4755116-B387-CD40-9D82-4279FFF17F28}" type="slidenum">
              <a:rPr lang="en-US" smtClean="0"/>
              <a:t>44</a:t>
            </a:fld>
            <a:endParaRPr lang="en-US"/>
          </a:p>
        </p:txBody>
      </p:sp>
    </p:spTree>
    <p:extLst>
      <p:ext uri="{BB962C8B-B14F-4D97-AF65-F5344CB8AC3E}">
        <p14:creationId xmlns:p14="http://schemas.microsoft.com/office/powerpoint/2010/main" val="1699778603"/>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EAGER Overhead by App</a:t>
            </a:r>
            <a:endParaRPr lang="en-US" dirty="0"/>
          </a:p>
        </p:txBody>
      </p:sp>
      <p:pic>
        <p:nvPicPr>
          <p:cNvPr id="4" name="Content Placeholder 3" descr="overhead_by_app.png"/>
          <p:cNvPicPr>
            <a:picLocks noGrp="1" noChangeAspect="1"/>
          </p:cNvPicPr>
          <p:nvPr>
            <p:ph idx="1"/>
          </p:nvPr>
        </p:nvPicPr>
        <p:blipFill>
          <a:blip r:embed="rId2">
            <a:extLst>
              <a:ext uri="{28A0092B-C50C-407E-A947-70E740481C1C}">
                <a14:useLocalDpi xmlns:a14="http://schemas.microsoft.com/office/drawing/2010/main" val="0"/>
              </a:ext>
            </a:extLst>
          </a:blip>
          <a:srcRect l="-7416" r="-7416"/>
          <a:stretch>
            <a:fillRect/>
          </a:stretch>
        </p:blipFill>
        <p:spPr/>
      </p:pic>
      <p:sp>
        <p:nvSpPr>
          <p:cNvPr id="3" name="Slide Number Placeholder 2"/>
          <p:cNvSpPr>
            <a:spLocks noGrp="1"/>
          </p:cNvSpPr>
          <p:nvPr>
            <p:ph type="sldNum" sz="quarter" idx="12"/>
          </p:nvPr>
        </p:nvSpPr>
        <p:spPr/>
        <p:txBody>
          <a:bodyPr/>
          <a:lstStyle/>
          <a:p>
            <a:fld id="{D4755116-B387-CD40-9D82-4279FFF17F28}" type="slidenum">
              <a:rPr lang="en-US" smtClean="0"/>
              <a:t>45</a:t>
            </a:fld>
            <a:endParaRPr lang="en-US"/>
          </a:p>
        </p:txBody>
      </p:sp>
    </p:spTree>
    <p:extLst>
      <p:ext uri="{BB962C8B-B14F-4D97-AF65-F5344CB8AC3E}">
        <p14:creationId xmlns:p14="http://schemas.microsoft.com/office/powerpoint/2010/main" val="1956200155"/>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EAGER Overhead </a:t>
            </a:r>
            <a:r>
              <a:rPr lang="en-US" dirty="0" err="1" smtClean="0"/>
              <a:t>vs</a:t>
            </a:r>
            <a:r>
              <a:rPr lang="en-US" dirty="0" smtClean="0"/>
              <a:t> Policies</a:t>
            </a:r>
            <a:endParaRPr lang="en-US" dirty="0"/>
          </a:p>
        </p:txBody>
      </p:sp>
      <p:pic>
        <p:nvPicPr>
          <p:cNvPr id="4" name="Content Placeholder 5" descr="overhead_by_policies.png"/>
          <p:cNvPicPr>
            <a:picLocks noGrp="1" noChangeAspect="1"/>
          </p:cNvPicPr>
          <p:nvPr>
            <p:ph idx="1"/>
          </p:nvPr>
        </p:nvPicPr>
        <p:blipFill>
          <a:blip r:embed="rId2">
            <a:extLst>
              <a:ext uri="{28A0092B-C50C-407E-A947-70E740481C1C}">
                <a14:useLocalDpi xmlns:a14="http://schemas.microsoft.com/office/drawing/2010/main" val="0"/>
              </a:ext>
            </a:extLst>
          </a:blip>
          <a:srcRect l="-7502" r="-7502"/>
          <a:stretch>
            <a:fillRect/>
          </a:stretch>
        </p:blipFill>
        <p:spPr/>
      </p:pic>
      <p:sp>
        <p:nvSpPr>
          <p:cNvPr id="3" name="Slide Number Placeholder 2"/>
          <p:cNvSpPr>
            <a:spLocks noGrp="1"/>
          </p:cNvSpPr>
          <p:nvPr>
            <p:ph type="sldNum" sz="quarter" idx="12"/>
          </p:nvPr>
        </p:nvSpPr>
        <p:spPr/>
        <p:txBody>
          <a:bodyPr/>
          <a:lstStyle/>
          <a:p>
            <a:fld id="{D4755116-B387-CD40-9D82-4279FFF17F28}" type="slidenum">
              <a:rPr lang="en-US" smtClean="0"/>
              <a:t>46</a:t>
            </a:fld>
            <a:endParaRPr lang="en-US"/>
          </a:p>
        </p:txBody>
      </p:sp>
    </p:spTree>
    <p:extLst>
      <p:ext uri="{BB962C8B-B14F-4D97-AF65-F5344CB8AC3E}">
        <p14:creationId xmlns:p14="http://schemas.microsoft.com/office/powerpoint/2010/main" val="1901845792"/>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ProgrammableWeb</a:t>
            </a:r>
            <a:r>
              <a:rPr lang="en-US" dirty="0" smtClean="0"/>
              <a:t> Dataset</a:t>
            </a:r>
            <a:endParaRPr lang="en-US" dirty="0"/>
          </a:p>
        </p:txBody>
      </p:sp>
      <p:pic>
        <p:nvPicPr>
          <p:cNvPr id="4" name="Content Placeholder 3" descr="pweb_sample_overhead.png"/>
          <p:cNvPicPr>
            <a:picLocks noGrp="1" noChangeAspect="1"/>
          </p:cNvPicPr>
          <p:nvPr>
            <p:ph idx="1"/>
          </p:nvPr>
        </p:nvPicPr>
        <p:blipFill>
          <a:blip r:embed="rId2">
            <a:extLst>
              <a:ext uri="{28A0092B-C50C-407E-A947-70E740481C1C}">
                <a14:useLocalDpi xmlns:a14="http://schemas.microsoft.com/office/drawing/2010/main" val="0"/>
              </a:ext>
            </a:extLst>
          </a:blip>
          <a:srcRect l="-7502" r="-7502"/>
          <a:stretch>
            <a:fillRect/>
          </a:stretch>
        </p:blipFill>
        <p:spPr/>
      </p:pic>
      <p:sp>
        <p:nvSpPr>
          <p:cNvPr id="5" name="TextBox 4"/>
          <p:cNvSpPr txBox="1"/>
          <p:nvPr/>
        </p:nvSpPr>
        <p:spPr>
          <a:xfrm>
            <a:off x="457200" y="6466022"/>
            <a:ext cx="8229600" cy="369332"/>
          </a:xfrm>
          <a:prstGeom prst="rect">
            <a:avLst/>
          </a:prstGeom>
          <a:noFill/>
        </p:spPr>
        <p:txBody>
          <a:bodyPr wrap="square" rtlCol="0">
            <a:spAutoFit/>
          </a:bodyPr>
          <a:lstStyle/>
          <a:p>
            <a:r>
              <a:rPr lang="en-US" dirty="0" smtClean="0"/>
              <a:t>0 policies; 18322 APIs in DB; 33615 dependency edges </a:t>
            </a:r>
            <a:endParaRPr lang="en-US" dirty="0"/>
          </a:p>
        </p:txBody>
      </p:sp>
      <p:sp>
        <p:nvSpPr>
          <p:cNvPr id="3" name="Slide Number Placeholder 2"/>
          <p:cNvSpPr>
            <a:spLocks noGrp="1"/>
          </p:cNvSpPr>
          <p:nvPr>
            <p:ph type="sldNum" sz="quarter" idx="12"/>
          </p:nvPr>
        </p:nvSpPr>
        <p:spPr/>
        <p:txBody>
          <a:bodyPr/>
          <a:lstStyle/>
          <a:p>
            <a:fld id="{D4755116-B387-CD40-9D82-4279FFF17F28}" type="slidenum">
              <a:rPr lang="en-US" smtClean="0"/>
              <a:t>47</a:t>
            </a:fld>
            <a:endParaRPr lang="en-US"/>
          </a:p>
        </p:txBody>
      </p:sp>
    </p:spTree>
    <p:extLst>
      <p:ext uri="{BB962C8B-B14F-4D97-AF65-F5344CB8AC3E}">
        <p14:creationId xmlns:p14="http://schemas.microsoft.com/office/powerpoint/2010/main" val="21886181"/>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QBETS: Queue Bounds Estimation from Time Series</a:t>
            </a:r>
            <a:endParaRPr lang="en-US" dirty="0"/>
          </a:p>
        </p:txBody>
      </p:sp>
      <p:sp>
        <p:nvSpPr>
          <p:cNvPr id="3" name="Content Placeholder 2"/>
          <p:cNvSpPr>
            <a:spLocks noGrp="1"/>
          </p:cNvSpPr>
          <p:nvPr>
            <p:ph idx="1"/>
          </p:nvPr>
        </p:nvSpPr>
        <p:spPr/>
        <p:txBody>
          <a:bodyPr>
            <a:normAutofit/>
          </a:bodyPr>
          <a:lstStyle/>
          <a:p>
            <a:r>
              <a:rPr lang="en-US" dirty="0" smtClean="0"/>
              <a:t>Analyzes the first </a:t>
            </a:r>
            <a:r>
              <a:rPr lang="en-US" i="1" dirty="0" smtClean="0"/>
              <a:t>n</a:t>
            </a:r>
            <a:r>
              <a:rPr lang="en-US" dirty="0" smtClean="0"/>
              <a:t> entries in a time series</a:t>
            </a:r>
          </a:p>
          <a:p>
            <a:r>
              <a:rPr lang="en-US" dirty="0" smtClean="0"/>
              <a:t>Predicts an upper bound for the </a:t>
            </a:r>
            <a:r>
              <a:rPr lang="en-US" i="1" dirty="0" smtClean="0"/>
              <a:t>(n+1)</a:t>
            </a:r>
            <a:r>
              <a:rPr lang="en-US" baseline="30000" dirty="0" err="1" smtClean="0"/>
              <a:t>th</a:t>
            </a:r>
            <a:r>
              <a:rPr lang="en-US" dirty="0" smtClean="0"/>
              <a:t> entry</a:t>
            </a:r>
          </a:p>
          <a:p>
            <a:pPr lvl="1"/>
            <a:r>
              <a:rPr lang="en-US" i="1" dirty="0" smtClean="0"/>
              <a:t>QBETS([x</a:t>
            </a:r>
            <a:r>
              <a:rPr lang="en-US" i="1" baseline="-25000" dirty="0" smtClean="0"/>
              <a:t>1</a:t>
            </a:r>
            <a:r>
              <a:rPr lang="en-US" i="1" dirty="0" smtClean="0"/>
              <a:t>,x</a:t>
            </a:r>
            <a:r>
              <a:rPr lang="en-US" i="1" baseline="-25000" dirty="0" smtClean="0"/>
              <a:t>2</a:t>
            </a:r>
            <a:r>
              <a:rPr lang="en-US" i="1" dirty="0" smtClean="0"/>
              <a:t>,…</a:t>
            </a:r>
            <a:r>
              <a:rPr lang="en-US" i="1" dirty="0" err="1" smtClean="0"/>
              <a:t>x</a:t>
            </a:r>
            <a:r>
              <a:rPr lang="en-US" i="1" baseline="-25000" dirty="0" err="1" smtClean="0"/>
              <a:t>n</a:t>
            </a:r>
            <a:r>
              <a:rPr lang="en-US" i="1" dirty="0" smtClean="0"/>
              <a:t>], p) = Q</a:t>
            </a:r>
            <a:r>
              <a:rPr lang="en-US" dirty="0" smtClean="0"/>
              <a:t> where </a:t>
            </a:r>
            <a:r>
              <a:rPr lang="en-US" i="1" dirty="0" smtClean="0"/>
              <a:t>p </a:t>
            </a:r>
            <a:r>
              <a:rPr lang="en-US" i="1" dirty="0" smtClean="0">
                <a:sym typeface="Symbol"/>
              </a:rPr>
              <a:t> </a:t>
            </a:r>
            <a:r>
              <a:rPr lang="en-US" i="1" dirty="0" smtClean="0"/>
              <a:t>(0,1)</a:t>
            </a:r>
          </a:p>
          <a:p>
            <a:pPr lvl="1"/>
            <a:r>
              <a:rPr lang="en-US" i="1" dirty="0" smtClean="0"/>
              <a:t>P(x</a:t>
            </a:r>
            <a:r>
              <a:rPr lang="en-US" i="1" baseline="-25000" dirty="0" smtClean="0"/>
              <a:t>n+1</a:t>
            </a:r>
            <a:r>
              <a:rPr lang="en-US" i="1" dirty="0" smtClean="0"/>
              <a:t> ≤ Q) ≥ p</a:t>
            </a:r>
          </a:p>
          <a:p>
            <a:r>
              <a:rPr lang="en-US" dirty="0" smtClean="0"/>
              <a:t>Cerebro uses QBETS to predict response time SLOs of the form:</a:t>
            </a:r>
          </a:p>
          <a:p>
            <a:pPr lvl="1"/>
            <a:r>
              <a:rPr lang="en-US" dirty="0" smtClean="0"/>
              <a:t>Operation </a:t>
            </a:r>
            <a:r>
              <a:rPr lang="en-US" i="1" dirty="0" smtClean="0"/>
              <a:t>O</a:t>
            </a:r>
            <a:r>
              <a:rPr lang="en-US" dirty="0" smtClean="0"/>
              <a:t> responds </a:t>
            </a:r>
            <a:r>
              <a:rPr lang="en-US" i="1" dirty="0" smtClean="0"/>
              <a:t>under</a:t>
            </a:r>
            <a:r>
              <a:rPr lang="en-US" dirty="0" smtClean="0"/>
              <a:t> </a:t>
            </a:r>
            <a:r>
              <a:rPr lang="en-US" i="1" dirty="0" smtClean="0"/>
              <a:t>T</a:t>
            </a:r>
            <a:r>
              <a:rPr lang="en-US" dirty="0" smtClean="0"/>
              <a:t> milliseconds (100</a:t>
            </a:r>
            <a:r>
              <a:rPr lang="en-US" i="1" dirty="0" smtClean="0"/>
              <a:t>p)%</a:t>
            </a:r>
            <a:r>
              <a:rPr lang="en-US" dirty="0" smtClean="0"/>
              <a:t> of the time</a:t>
            </a:r>
            <a:endParaRPr lang="en-US" dirty="0"/>
          </a:p>
        </p:txBody>
      </p:sp>
      <p:sp>
        <p:nvSpPr>
          <p:cNvPr id="4" name="Slide Number Placeholder 3"/>
          <p:cNvSpPr>
            <a:spLocks noGrp="1"/>
          </p:cNvSpPr>
          <p:nvPr>
            <p:ph type="sldNum" sz="quarter" idx="12"/>
          </p:nvPr>
        </p:nvSpPr>
        <p:spPr/>
        <p:txBody>
          <a:bodyPr/>
          <a:lstStyle/>
          <a:p>
            <a:fld id="{3336F440-0623-F948-B0BF-C3A0BAE2BBD0}" type="slidenum">
              <a:rPr lang="en-US" smtClean="0"/>
              <a:pPr/>
              <a:t>48</a:t>
            </a:fld>
            <a:endParaRPr lang="en-US"/>
          </a:p>
        </p:txBody>
      </p:sp>
      <p:sp>
        <p:nvSpPr>
          <p:cNvPr id="5" name="TextBox 4"/>
          <p:cNvSpPr txBox="1"/>
          <p:nvPr/>
        </p:nvSpPr>
        <p:spPr>
          <a:xfrm>
            <a:off x="165100" y="6264335"/>
            <a:ext cx="8788400" cy="562718"/>
          </a:xfrm>
          <a:prstGeom prst="rect">
            <a:avLst/>
          </a:prstGeom>
          <a:noFill/>
        </p:spPr>
        <p:txBody>
          <a:bodyPr wrap="square" rtlCol="0">
            <a:spAutoFit/>
          </a:bodyPr>
          <a:lstStyle/>
          <a:p>
            <a:pPr>
              <a:lnSpc>
                <a:spcPct val="110000"/>
              </a:lnSpc>
            </a:pPr>
            <a:r>
              <a:rPr lang="en-US" sz="1400" i="1" dirty="0" smtClean="0"/>
              <a:t>D. </a:t>
            </a:r>
            <a:r>
              <a:rPr lang="en-US" sz="1400" i="1" dirty="0" err="1" smtClean="0"/>
              <a:t>Nurmi</a:t>
            </a:r>
            <a:r>
              <a:rPr lang="en-US" sz="1400" i="1" dirty="0" smtClean="0"/>
              <a:t>, J. </a:t>
            </a:r>
            <a:r>
              <a:rPr lang="en-US" sz="1400" i="1" dirty="0" err="1" smtClean="0"/>
              <a:t>Brevik</a:t>
            </a:r>
            <a:r>
              <a:rPr lang="en-US" sz="1400" i="1" dirty="0" smtClean="0"/>
              <a:t> and R. </a:t>
            </a:r>
            <a:r>
              <a:rPr lang="en-US" sz="1400" i="1" dirty="0" err="1" smtClean="0"/>
              <a:t>Wolski</a:t>
            </a:r>
            <a:r>
              <a:rPr lang="en-US" sz="1400" i="1" dirty="0" smtClean="0"/>
              <a:t>, “QBETS: Queue Bounds Estimation from Time Series”, 2008 International Conference on Job Scheduling Strategies for Parallel Processing</a:t>
            </a:r>
            <a:endParaRPr lang="en-US" sz="1400" i="1" dirty="0"/>
          </a:p>
        </p:txBody>
      </p:sp>
    </p:spTree>
    <p:extLst>
      <p:ext uri="{BB962C8B-B14F-4D97-AF65-F5344CB8AC3E}">
        <p14:creationId xmlns:p14="http://schemas.microsoft.com/office/powerpoint/2010/main" val="42999633"/>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Detecting SLO Invalidation</a:t>
            </a:r>
            <a:endParaRPr lang="en-US" dirty="0"/>
          </a:p>
        </p:txBody>
      </p:sp>
      <p:sp>
        <p:nvSpPr>
          <p:cNvPr id="3" name="Content Placeholder 2"/>
          <p:cNvSpPr>
            <a:spLocks noGrp="1"/>
          </p:cNvSpPr>
          <p:nvPr>
            <p:ph idx="1"/>
          </p:nvPr>
        </p:nvSpPr>
        <p:spPr/>
        <p:txBody>
          <a:bodyPr>
            <a:normAutofit lnSpcReduction="10000"/>
          </a:bodyPr>
          <a:lstStyle/>
          <a:p>
            <a:r>
              <a:rPr lang="en-US" dirty="0" smtClean="0"/>
              <a:t>Each time Cerebro makes a prediction, it computes the current autocorrelation in the time series</a:t>
            </a:r>
          </a:p>
          <a:p>
            <a:r>
              <a:rPr lang="en-US" dirty="0" smtClean="0"/>
              <a:t>Autocorrelation can be used to lookup a table, and determine </a:t>
            </a:r>
            <a:r>
              <a:rPr lang="en-US" i="1" dirty="0" err="1" smtClean="0"/>
              <a:t>C</a:t>
            </a:r>
            <a:r>
              <a:rPr lang="en-US" i="1" baseline="-25000" dirty="0" err="1" smtClean="0"/>
              <a:t>w</a:t>
            </a:r>
            <a:r>
              <a:rPr lang="en-US" dirty="0"/>
              <a:t>;</a:t>
            </a:r>
            <a:r>
              <a:rPr lang="en-US" dirty="0" smtClean="0"/>
              <a:t> the number of consecutive readings greater than </a:t>
            </a:r>
            <a:r>
              <a:rPr lang="en-US" i="1" dirty="0" smtClean="0"/>
              <a:t>Q</a:t>
            </a:r>
            <a:r>
              <a:rPr lang="en-US" dirty="0" smtClean="0"/>
              <a:t>, that constitute a change point</a:t>
            </a:r>
          </a:p>
          <a:p>
            <a:r>
              <a:rPr lang="en-US" dirty="0" smtClean="0"/>
              <a:t>We consider the SLO to have become invalid if this change point occurs</a:t>
            </a:r>
          </a:p>
          <a:p>
            <a:endParaRPr lang="en-US" dirty="0"/>
          </a:p>
        </p:txBody>
      </p:sp>
      <p:sp>
        <p:nvSpPr>
          <p:cNvPr id="4" name="Slide Number Placeholder 3"/>
          <p:cNvSpPr>
            <a:spLocks noGrp="1"/>
          </p:cNvSpPr>
          <p:nvPr>
            <p:ph type="sldNum" sz="quarter" idx="12"/>
          </p:nvPr>
        </p:nvSpPr>
        <p:spPr/>
        <p:txBody>
          <a:bodyPr/>
          <a:lstStyle/>
          <a:p>
            <a:fld id="{4940F666-E5FA-274D-B0C1-53A0010BDC84}" type="slidenum">
              <a:rPr lang="en-US" smtClean="0"/>
              <a:t>49</a:t>
            </a:fld>
            <a:endParaRPr lang="en-US"/>
          </a:p>
        </p:txBody>
      </p:sp>
    </p:spTree>
    <p:extLst>
      <p:ext uri="{BB962C8B-B14F-4D97-AF65-F5344CB8AC3E}">
        <p14:creationId xmlns:p14="http://schemas.microsoft.com/office/powerpoint/2010/main" val="215911550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Challenge 2: </a:t>
            </a:r>
            <a:r>
              <a:rPr lang="en-US" dirty="0" smtClean="0"/>
              <a:t>Performance SLOs</a:t>
            </a:r>
            <a:endParaRPr lang="en-US" dirty="0"/>
          </a:p>
        </p:txBody>
      </p:sp>
      <p:sp>
        <p:nvSpPr>
          <p:cNvPr id="3" name="Content Placeholder 2"/>
          <p:cNvSpPr>
            <a:spLocks noGrp="1"/>
          </p:cNvSpPr>
          <p:nvPr>
            <p:ph idx="1"/>
          </p:nvPr>
        </p:nvSpPr>
        <p:spPr/>
        <p:txBody>
          <a:bodyPr>
            <a:normAutofit/>
          </a:bodyPr>
          <a:lstStyle/>
          <a:p>
            <a:pPr marL="342900" lvl="1" indent="-342900">
              <a:buFont typeface="Arial"/>
              <a:buChar char="•"/>
            </a:pPr>
            <a:r>
              <a:rPr lang="en-US" sz="3200" dirty="0" smtClean="0"/>
              <a:t>A bound on application’s response time that enables:</a:t>
            </a:r>
          </a:p>
          <a:p>
            <a:pPr lvl="1"/>
            <a:r>
              <a:rPr lang="en-US" dirty="0" smtClean="0"/>
              <a:t>Reasoning about downstream app performance</a:t>
            </a:r>
          </a:p>
          <a:p>
            <a:pPr lvl="1"/>
            <a:r>
              <a:rPr lang="en-US" dirty="0" smtClean="0"/>
              <a:t>Application monitoring for consistent operation</a:t>
            </a:r>
          </a:p>
          <a:p>
            <a:pPr lvl="1"/>
            <a:r>
              <a:rPr lang="en-US" dirty="0" smtClean="0"/>
              <a:t>Negotiating SLAs</a:t>
            </a:r>
            <a:endParaRPr lang="en-US" dirty="0"/>
          </a:p>
          <a:p>
            <a:pPr marL="342900" lvl="1" indent="-342900">
              <a:buFont typeface="Arial"/>
              <a:buChar char="•"/>
            </a:pPr>
            <a:r>
              <a:rPr lang="en-US" sz="3200" dirty="0" smtClean="0"/>
              <a:t>No reliable and systematic means for stipulating such bounds</a:t>
            </a:r>
          </a:p>
        </p:txBody>
      </p:sp>
      <p:sp>
        <p:nvSpPr>
          <p:cNvPr id="5" name="Slide Number Placeholder 4"/>
          <p:cNvSpPr>
            <a:spLocks noGrp="1"/>
          </p:cNvSpPr>
          <p:nvPr>
            <p:ph type="sldNum" sz="quarter" idx="12"/>
          </p:nvPr>
        </p:nvSpPr>
        <p:spPr/>
        <p:txBody>
          <a:bodyPr/>
          <a:lstStyle/>
          <a:p>
            <a:fld id="{D4755116-B387-CD40-9D82-4279FFF17F28}" type="slidenum">
              <a:rPr lang="en-US" smtClean="0"/>
              <a:t>5</a:t>
            </a:fld>
            <a:endParaRPr lang="en-US"/>
          </a:p>
        </p:txBody>
      </p:sp>
    </p:spTree>
    <p:extLst>
      <p:ext uri="{BB962C8B-B14F-4D97-AF65-F5344CB8AC3E}">
        <p14:creationId xmlns:p14="http://schemas.microsoft.com/office/powerpoint/2010/main" val="813716038"/>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SLO Validity Periods (In Hours)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245316693"/>
              </p:ext>
            </p:extLst>
          </p:nvPr>
        </p:nvGraphicFramePr>
        <p:xfrm>
          <a:off x="457200" y="1600200"/>
          <a:ext cx="8229600" cy="2595880"/>
        </p:xfrm>
        <a:graphic>
          <a:graphicData uri="http://schemas.openxmlformats.org/drawingml/2006/table">
            <a:tbl>
              <a:tblPr firstRow="1" bandRow="1">
                <a:tableStyleId>{5C22544A-7EE6-4342-B048-85BDC9FD1C3A}</a:tableStyleId>
              </a:tblPr>
              <a:tblGrid>
                <a:gridCol w="2624973"/>
                <a:gridCol w="1918090"/>
                <a:gridCol w="1878406"/>
                <a:gridCol w="1808131"/>
              </a:tblGrid>
              <a:tr h="370840">
                <a:tc>
                  <a:txBody>
                    <a:bodyPr/>
                    <a:lstStyle/>
                    <a:p>
                      <a:pPr algn="ctr"/>
                      <a:r>
                        <a:rPr lang="en-US" dirty="0" smtClean="0"/>
                        <a:t>API</a:t>
                      </a:r>
                      <a:endParaRPr lang="en-US" dirty="0"/>
                    </a:p>
                  </a:txBody>
                  <a:tcPr/>
                </a:tc>
                <a:tc>
                  <a:txBody>
                    <a:bodyPr/>
                    <a:lstStyle/>
                    <a:p>
                      <a:pPr algn="ctr"/>
                      <a:r>
                        <a:rPr lang="en-US" dirty="0" smtClean="0"/>
                        <a:t>5</a:t>
                      </a:r>
                      <a:r>
                        <a:rPr lang="en-US" baseline="30000" dirty="0" smtClean="0"/>
                        <a:t>th</a:t>
                      </a:r>
                      <a:r>
                        <a:rPr lang="en-US" dirty="0" smtClean="0"/>
                        <a:t> Percentile</a:t>
                      </a:r>
                      <a:endParaRPr lang="en-US" dirty="0"/>
                    </a:p>
                  </a:txBody>
                  <a:tcPr/>
                </a:tc>
                <a:tc>
                  <a:txBody>
                    <a:bodyPr/>
                    <a:lstStyle/>
                    <a:p>
                      <a:pPr algn="ctr"/>
                      <a:r>
                        <a:rPr lang="en-US" dirty="0" smtClean="0"/>
                        <a:t>Mean</a:t>
                      </a:r>
                      <a:endParaRPr lang="en-US" dirty="0"/>
                    </a:p>
                  </a:txBody>
                  <a:tcPr/>
                </a:tc>
                <a:tc>
                  <a:txBody>
                    <a:bodyPr/>
                    <a:lstStyle/>
                    <a:p>
                      <a:pPr algn="ctr"/>
                      <a:r>
                        <a:rPr lang="en-US" dirty="0" smtClean="0"/>
                        <a:t>95</a:t>
                      </a:r>
                      <a:r>
                        <a:rPr lang="en-US" baseline="30000" dirty="0" smtClean="0"/>
                        <a:t>th</a:t>
                      </a:r>
                      <a:r>
                        <a:rPr lang="en-US" dirty="0" smtClean="0"/>
                        <a:t> Percentile</a:t>
                      </a:r>
                      <a:endParaRPr lang="en-US" dirty="0"/>
                    </a:p>
                  </a:txBody>
                  <a:tcPr/>
                </a:tc>
              </a:tr>
              <a:tr h="370840">
                <a:tc>
                  <a:txBody>
                    <a:bodyPr/>
                    <a:lstStyle/>
                    <a:p>
                      <a:pPr algn="l" fontAlgn="b"/>
                      <a:r>
                        <a:rPr lang="en-US" sz="1800" b="0" i="0" u="none" strike="noStrike" dirty="0" err="1">
                          <a:solidFill>
                            <a:srgbClr val="000000"/>
                          </a:solidFill>
                          <a:effectLst/>
                          <a:latin typeface="Calibri"/>
                        </a:rPr>
                        <a:t>StudentInfo#getStudent</a:t>
                      </a:r>
                      <a:endParaRPr lang="en-US" sz="1800" b="0" i="0" u="none" strike="noStrike" dirty="0">
                        <a:solidFill>
                          <a:srgbClr val="000000"/>
                        </a:solidFill>
                        <a:effectLst/>
                        <a:latin typeface="Calibri"/>
                      </a:endParaRPr>
                    </a:p>
                  </a:txBody>
                  <a:tcPr marL="12700" marR="12700" marT="12700" marB="0" anchor="b"/>
                </a:tc>
                <a:tc>
                  <a:txBody>
                    <a:bodyPr/>
                    <a:lstStyle/>
                    <a:p>
                      <a:pPr algn="r" fontAlgn="b"/>
                      <a:r>
                        <a:rPr lang="en-US" sz="1800" b="0" i="0" u="none" strike="noStrike" dirty="0">
                          <a:solidFill>
                            <a:srgbClr val="000000"/>
                          </a:solidFill>
                          <a:effectLst/>
                          <a:latin typeface="Calibri"/>
                        </a:rPr>
                        <a:t>12.97</a:t>
                      </a:r>
                    </a:p>
                  </a:txBody>
                  <a:tcPr marL="12700" marR="12700" marT="12700" marB="0" anchor="b"/>
                </a:tc>
                <a:tc>
                  <a:txBody>
                    <a:bodyPr/>
                    <a:lstStyle/>
                    <a:p>
                      <a:pPr algn="r" fontAlgn="b"/>
                      <a:r>
                        <a:rPr lang="en-US" sz="1800" b="0" i="0" u="none" strike="noStrike" dirty="0">
                          <a:solidFill>
                            <a:srgbClr val="000000"/>
                          </a:solidFill>
                          <a:effectLst/>
                          <a:latin typeface="Calibri"/>
                        </a:rPr>
                        <a:t>631.24</a:t>
                      </a:r>
                    </a:p>
                  </a:txBody>
                  <a:tcPr marL="12700" marR="12700" marT="12700" marB="0" anchor="b"/>
                </a:tc>
                <a:tc>
                  <a:txBody>
                    <a:bodyPr/>
                    <a:lstStyle/>
                    <a:p>
                      <a:pPr algn="r" fontAlgn="b"/>
                      <a:r>
                        <a:rPr lang="en-US" sz="1800" b="0" i="0" u="none" strike="noStrike" dirty="0">
                          <a:solidFill>
                            <a:srgbClr val="000000"/>
                          </a:solidFill>
                          <a:effectLst/>
                          <a:latin typeface="Calibri"/>
                        </a:rPr>
                        <a:t>1911.19</a:t>
                      </a:r>
                    </a:p>
                  </a:txBody>
                  <a:tcPr marL="12700" marR="12700" marT="12700" marB="0" anchor="b"/>
                </a:tc>
              </a:tr>
              <a:tr h="370840">
                <a:tc>
                  <a:txBody>
                    <a:bodyPr/>
                    <a:lstStyle/>
                    <a:p>
                      <a:pPr algn="l" fontAlgn="b"/>
                      <a:r>
                        <a:rPr lang="en-US" sz="1800" b="0" i="0" u="none" strike="noStrike" dirty="0" err="1">
                          <a:solidFill>
                            <a:srgbClr val="000000"/>
                          </a:solidFill>
                          <a:effectLst/>
                          <a:latin typeface="Calibri"/>
                        </a:rPr>
                        <a:t>StudentInfo#deleteStudent</a:t>
                      </a:r>
                      <a:endParaRPr lang="en-US" sz="1800" b="0" i="0" u="none" strike="noStrike" dirty="0">
                        <a:solidFill>
                          <a:srgbClr val="000000"/>
                        </a:solidFill>
                        <a:effectLst/>
                        <a:latin typeface="Calibri"/>
                      </a:endParaRPr>
                    </a:p>
                  </a:txBody>
                  <a:tcPr marL="12700" marR="12700" marT="12700" marB="0" anchor="b"/>
                </a:tc>
                <a:tc>
                  <a:txBody>
                    <a:bodyPr/>
                    <a:lstStyle/>
                    <a:p>
                      <a:pPr algn="r" fontAlgn="b"/>
                      <a:r>
                        <a:rPr lang="en-US" sz="1800" b="0" i="0" u="none" strike="noStrike" dirty="0">
                          <a:solidFill>
                            <a:srgbClr val="000000"/>
                          </a:solidFill>
                          <a:effectLst/>
                          <a:latin typeface="Calibri"/>
                        </a:rPr>
                        <a:t>7.65</a:t>
                      </a:r>
                    </a:p>
                  </a:txBody>
                  <a:tcPr marL="12700" marR="12700" marT="12700" marB="0" anchor="b"/>
                </a:tc>
                <a:tc>
                  <a:txBody>
                    <a:bodyPr/>
                    <a:lstStyle/>
                    <a:p>
                      <a:pPr algn="r" fontAlgn="b"/>
                      <a:r>
                        <a:rPr lang="en-US" sz="1800" b="0" i="0" u="none" strike="noStrike">
                          <a:solidFill>
                            <a:srgbClr val="000000"/>
                          </a:solidFill>
                          <a:effectLst/>
                          <a:latin typeface="Calibri"/>
                        </a:rPr>
                        <a:t>472.07</a:t>
                      </a:r>
                    </a:p>
                  </a:txBody>
                  <a:tcPr marL="12700" marR="12700" marT="12700" marB="0" anchor="b"/>
                </a:tc>
                <a:tc>
                  <a:txBody>
                    <a:bodyPr/>
                    <a:lstStyle/>
                    <a:p>
                      <a:pPr algn="r" fontAlgn="b"/>
                      <a:r>
                        <a:rPr lang="en-US" sz="1800" b="0" i="0" u="none" strike="noStrike">
                          <a:solidFill>
                            <a:srgbClr val="000000"/>
                          </a:solidFill>
                          <a:effectLst/>
                          <a:latin typeface="Calibri"/>
                        </a:rPr>
                        <a:t>2031.59</a:t>
                      </a:r>
                    </a:p>
                  </a:txBody>
                  <a:tcPr marL="12700" marR="12700" marT="12700" marB="0" anchor="b"/>
                </a:tc>
              </a:tr>
              <a:tr h="370840">
                <a:tc>
                  <a:txBody>
                    <a:bodyPr/>
                    <a:lstStyle/>
                    <a:p>
                      <a:pPr algn="l" fontAlgn="b"/>
                      <a:r>
                        <a:rPr lang="en-US" sz="1800" b="0" i="0" u="none" strike="noStrike" dirty="0" err="1">
                          <a:solidFill>
                            <a:srgbClr val="000000"/>
                          </a:solidFill>
                          <a:effectLst/>
                          <a:latin typeface="Calibri"/>
                        </a:rPr>
                        <a:t>ServerHealth#info</a:t>
                      </a:r>
                      <a:endParaRPr lang="en-US" sz="1800" b="0" i="0" u="none" strike="noStrike" dirty="0">
                        <a:solidFill>
                          <a:srgbClr val="000000"/>
                        </a:solidFill>
                        <a:effectLst/>
                        <a:latin typeface="Calibri"/>
                      </a:endParaRPr>
                    </a:p>
                  </a:txBody>
                  <a:tcPr marL="12700" marR="12700" marT="12700" marB="0" anchor="b"/>
                </a:tc>
                <a:tc>
                  <a:txBody>
                    <a:bodyPr/>
                    <a:lstStyle/>
                    <a:p>
                      <a:pPr algn="r" fontAlgn="b"/>
                      <a:r>
                        <a:rPr lang="en-US" sz="1800" b="0" i="0" u="none" strike="noStrike" dirty="0">
                          <a:solidFill>
                            <a:srgbClr val="000000"/>
                          </a:solidFill>
                          <a:effectLst/>
                          <a:latin typeface="Calibri"/>
                        </a:rPr>
                        <a:t>12.96</a:t>
                      </a:r>
                    </a:p>
                  </a:txBody>
                  <a:tcPr marL="12700" marR="12700" marT="12700" marB="0" anchor="b"/>
                </a:tc>
                <a:tc>
                  <a:txBody>
                    <a:bodyPr/>
                    <a:lstStyle/>
                    <a:p>
                      <a:pPr algn="r" fontAlgn="b"/>
                      <a:r>
                        <a:rPr lang="en-US" sz="1800" b="0" i="0" u="none" strike="noStrike" dirty="0">
                          <a:solidFill>
                            <a:srgbClr val="000000"/>
                          </a:solidFill>
                          <a:effectLst/>
                          <a:latin typeface="Calibri"/>
                        </a:rPr>
                        <a:t>630.01</a:t>
                      </a:r>
                    </a:p>
                  </a:txBody>
                  <a:tcPr marL="12700" marR="12700" marT="12700" marB="0" anchor="b"/>
                </a:tc>
                <a:tc>
                  <a:txBody>
                    <a:bodyPr/>
                    <a:lstStyle/>
                    <a:p>
                      <a:pPr algn="r" fontAlgn="b"/>
                      <a:r>
                        <a:rPr lang="en-US" sz="1800" b="0" i="0" u="none" strike="noStrike">
                          <a:solidFill>
                            <a:srgbClr val="000000"/>
                          </a:solidFill>
                          <a:effectLst/>
                          <a:latin typeface="Calibri"/>
                        </a:rPr>
                        <a:t>1911.19</a:t>
                      </a:r>
                    </a:p>
                  </a:txBody>
                  <a:tcPr marL="12700" marR="12700" marT="12700" marB="0" anchor="b"/>
                </a:tc>
              </a:tr>
              <a:tr h="370840">
                <a:tc>
                  <a:txBody>
                    <a:bodyPr/>
                    <a:lstStyle/>
                    <a:p>
                      <a:pPr algn="l" fontAlgn="b"/>
                      <a:r>
                        <a:rPr lang="en-US" sz="1800" b="0" i="0" u="none" strike="noStrike">
                          <a:solidFill>
                            <a:srgbClr val="000000"/>
                          </a:solidFill>
                          <a:effectLst/>
                          <a:latin typeface="Calibri"/>
                        </a:rPr>
                        <a:t>Rooms#getRoomByName</a:t>
                      </a:r>
                    </a:p>
                  </a:txBody>
                  <a:tcPr marL="12700" marR="12700" marT="12700" marB="0" anchor="b"/>
                </a:tc>
                <a:tc>
                  <a:txBody>
                    <a:bodyPr/>
                    <a:lstStyle/>
                    <a:p>
                      <a:pPr algn="r" fontAlgn="b"/>
                      <a:r>
                        <a:rPr lang="en-US" sz="1800" b="0" i="0" u="none" strike="noStrike">
                          <a:solidFill>
                            <a:srgbClr val="000000"/>
                          </a:solidFill>
                          <a:effectLst/>
                          <a:latin typeface="Calibri"/>
                        </a:rPr>
                        <a:t>8.48</a:t>
                      </a:r>
                    </a:p>
                  </a:txBody>
                  <a:tcPr marL="12700" marR="12700" marT="12700" marB="0" anchor="b"/>
                </a:tc>
                <a:tc>
                  <a:txBody>
                    <a:bodyPr/>
                    <a:lstStyle/>
                    <a:p>
                      <a:pPr algn="r" fontAlgn="b"/>
                      <a:r>
                        <a:rPr lang="en-US" sz="1800" b="0" i="0" u="none" strike="noStrike" dirty="0">
                          <a:solidFill>
                            <a:srgbClr val="000000"/>
                          </a:solidFill>
                          <a:effectLst/>
                          <a:latin typeface="Calibri"/>
                        </a:rPr>
                        <a:t>345.13</a:t>
                      </a:r>
                    </a:p>
                  </a:txBody>
                  <a:tcPr marL="12700" marR="12700" marT="12700" marB="0" anchor="b"/>
                </a:tc>
                <a:tc>
                  <a:txBody>
                    <a:bodyPr/>
                    <a:lstStyle/>
                    <a:p>
                      <a:pPr algn="r" fontAlgn="b"/>
                      <a:r>
                        <a:rPr lang="en-US" sz="1800" b="0" i="0" u="none" strike="noStrike" dirty="0">
                          <a:solidFill>
                            <a:srgbClr val="000000"/>
                          </a:solidFill>
                          <a:effectLst/>
                          <a:latin typeface="Calibri"/>
                        </a:rPr>
                        <a:t>1096.53</a:t>
                      </a:r>
                    </a:p>
                  </a:txBody>
                  <a:tcPr marL="12700" marR="12700" marT="12700" marB="0" anchor="b"/>
                </a:tc>
              </a:tr>
              <a:tr h="370840">
                <a:tc>
                  <a:txBody>
                    <a:bodyPr/>
                    <a:lstStyle/>
                    <a:p>
                      <a:pPr algn="l" fontAlgn="b"/>
                      <a:r>
                        <a:rPr lang="en-US" sz="1800" b="0" i="0" u="none" strike="noStrike">
                          <a:solidFill>
                            <a:srgbClr val="000000"/>
                          </a:solidFill>
                          <a:effectLst/>
                          <a:latin typeface="Calibri"/>
                        </a:rPr>
                        <a:t>Rooms#getRoomsInCity</a:t>
                      </a:r>
                    </a:p>
                  </a:txBody>
                  <a:tcPr marL="12700" marR="12700" marT="12700" marB="0" anchor="b"/>
                </a:tc>
                <a:tc>
                  <a:txBody>
                    <a:bodyPr/>
                    <a:lstStyle/>
                    <a:p>
                      <a:pPr algn="r" fontAlgn="b"/>
                      <a:r>
                        <a:rPr lang="en-US" sz="1800" b="0" i="0" u="none" strike="noStrike">
                          <a:solidFill>
                            <a:srgbClr val="000000"/>
                          </a:solidFill>
                          <a:effectLst/>
                          <a:latin typeface="Calibri"/>
                        </a:rPr>
                        <a:t>20.56</a:t>
                      </a:r>
                    </a:p>
                  </a:txBody>
                  <a:tcPr marL="12700" marR="12700" marT="12700" marB="0" anchor="b"/>
                </a:tc>
                <a:tc>
                  <a:txBody>
                    <a:bodyPr/>
                    <a:lstStyle/>
                    <a:p>
                      <a:pPr algn="r" fontAlgn="b"/>
                      <a:r>
                        <a:rPr lang="en-US" sz="1800" b="0" i="0" u="none" strike="noStrike">
                          <a:solidFill>
                            <a:srgbClr val="000000"/>
                          </a:solidFill>
                          <a:effectLst/>
                          <a:latin typeface="Calibri"/>
                        </a:rPr>
                        <a:t>296.44</a:t>
                      </a:r>
                    </a:p>
                  </a:txBody>
                  <a:tcPr marL="12700" marR="12700" marT="12700" marB="0" anchor="b"/>
                </a:tc>
                <a:tc>
                  <a:txBody>
                    <a:bodyPr/>
                    <a:lstStyle/>
                    <a:p>
                      <a:pPr algn="r" fontAlgn="b"/>
                      <a:r>
                        <a:rPr lang="en-US" sz="1800" b="0" i="0" u="none" strike="noStrike" dirty="0">
                          <a:solidFill>
                            <a:srgbClr val="000000"/>
                          </a:solidFill>
                          <a:effectLst/>
                          <a:latin typeface="Calibri"/>
                        </a:rPr>
                        <a:t>1143.45</a:t>
                      </a:r>
                    </a:p>
                  </a:txBody>
                  <a:tcPr marL="12700" marR="12700" marT="12700" marB="0" anchor="b"/>
                </a:tc>
              </a:tr>
              <a:tr h="370840">
                <a:tc>
                  <a:txBody>
                    <a:bodyPr/>
                    <a:lstStyle/>
                    <a:p>
                      <a:pPr algn="l" fontAlgn="b"/>
                      <a:r>
                        <a:rPr lang="en-US" sz="1800" b="0" i="0" u="none" strike="noStrike" dirty="0" err="1">
                          <a:solidFill>
                            <a:srgbClr val="000000"/>
                          </a:solidFill>
                          <a:effectLst/>
                          <a:latin typeface="Calibri"/>
                        </a:rPr>
                        <a:t>Stocks#buy</a:t>
                      </a:r>
                      <a:endParaRPr lang="en-US" sz="1800" b="0" i="0" u="none" strike="noStrike" dirty="0">
                        <a:solidFill>
                          <a:srgbClr val="000000"/>
                        </a:solidFill>
                        <a:effectLst/>
                        <a:latin typeface="Calibri"/>
                      </a:endParaRPr>
                    </a:p>
                  </a:txBody>
                  <a:tcPr marL="12700" marR="12700" marT="12700" marB="0" anchor="b"/>
                </a:tc>
                <a:tc>
                  <a:txBody>
                    <a:bodyPr/>
                    <a:lstStyle/>
                    <a:p>
                      <a:pPr algn="r" fontAlgn="b"/>
                      <a:r>
                        <a:rPr lang="en-US" sz="1800" b="0" i="0" u="none" strike="noStrike" dirty="0">
                          <a:solidFill>
                            <a:srgbClr val="000000"/>
                          </a:solidFill>
                          <a:effectLst/>
                          <a:latin typeface="Calibri"/>
                        </a:rPr>
                        <a:t>8.46</a:t>
                      </a:r>
                    </a:p>
                  </a:txBody>
                  <a:tcPr marL="12700" marR="12700" marT="12700" marB="0" anchor="b"/>
                </a:tc>
                <a:tc>
                  <a:txBody>
                    <a:bodyPr/>
                    <a:lstStyle/>
                    <a:p>
                      <a:pPr algn="r" fontAlgn="b"/>
                      <a:r>
                        <a:rPr lang="en-US" sz="1800" b="0" i="0" u="none" strike="noStrike" dirty="0">
                          <a:solidFill>
                            <a:srgbClr val="000000"/>
                          </a:solidFill>
                          <a:effectLst/>
                          <a:latin typeface="Calibri"/>
                        </a:rPr>
                        <a:t>411.75</a:t>
                      </a:r>
                    </a:p>
                  </a:txBody>
                  <a:tcPr marL="12700" marR="12700" marT="12700" marB="0" anchor="b"/>
                </a:tc>
                <a:tc>
                  <a:txBody>
                    <a:bodyPr/>
                    <a:lstStyle/>
                    <a:p>
                      <a:pPr algn="r" fontAlgn="b"/>
                      <a:r>
                        <a:rPr lang="en-US" sz="1800" b="0" i="0" u="none" strike="noStrike" dirty="0">
                          <a:solidFill>
                            <a:srgbClr val="000000"/>
                          </a:solidFill>
                          <a:effectLst/>
                          <a:latin typeface="Calibri"/>
                        </a:rPr>
                        <a:t>815.5</a:t>
                      </a:r>
                    </a:p>
                  </a:txBody>
                  <a:tcPr marL="12700" marR="12700" marT="12700" marB="0" anchor="b"/>
                </a:tc>
              </a:tr>
            </a:tbl>
          </a:graphicData>
        </a:graphic>
      </p:graphicFrame>
      <p:sp>
        <p:nvSpPr>
          <p:cNvPr id="3" name="Slide Number Placeholder 2"/>
          <p:cNvSpPr>
            <a:spLocks noGrp="1"/>
          </p:cNvSpPr>
          <p:nvPr>
            <p:ph type="sldNum" sz="quarter" idx="12"/>
          </p:nvPr>
        </p:nvSpPr>
        <p:spPr/>
        <p:txBody>
          <a:bodyPr/>
          <a:lstStyle/>
          <a:p>
            <a:fld id="{4940F666-E5FA-274D-B0C1-53A0010BDC84}" type="slidenum">
              <a:rPr lang="en-US" smtClean="0"/>
              <a:t>50</a:t>
            </a:fld>
            <a:endParaRPr lang="en-US"/>
          </a:p>
        </p:txBody>
      </p:sp>
    </p:spTree>
    <p:extLst>
      <p:ext uri="{BB962C8B-B14F-4D97-AF65-F5344CB8AC3E}">
        <p14:creationId xmlns:p14="http://schemas.microsoft.com/office/powerpoint/2010/main" val="2401849987"/>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Chen &amp; Liu Method Example</a:t>
            </a:r>
            <a:endParaRPr lang="en-US" dirty="0"/>
          </a:p>
        </p:txBody>
      </p:sp>
      <p:pic>
        <p:nvPicPr>
          <p:cNvPr id="4" name="Picture 3" descr="Workload_Trace_Simulation.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5600" y="1092200"/>
            <a:ext cx="5537200" cy="5537200"/>
          </a:xfrm>
          <a:prstGeom prst="rect">
            <a:avLst/>
          </a:prstGeom>
        </p:spPr>
      </p:pic>
      <p:sp>
        <p:nvSpPr>
          <p:cNvPr id="5" name="TextBox 4"/>
          <p:cNvSpPr txBox="1"/>
          <p:nvPr/>
        </p:nvSpPr>
        <p:spPr>
          <a:xfrm>
            <a:off x="5892800" y="1803400"/>
            <a:ext cx="3086100" cy="3046987"/>
          </a:xfrm>
          <a:prstGeom prst="rect">
            <a:avLst/>
          </a:prstGeom>
          <a:noFill/>
        </p:spPr>
        <p:txBody>
          <a:bodyPr wrap="square" rtlCol="0">
            <a:spAutoFit/>
          </a:bodyPr>
          <a:lstStyle/>
          <a:p>
            <a:r>
              <a:rPr lang="en-US" sz="1200" dirty="0" smtClean="0">
                <a:latin typeface="Courier"/>
                <a:cs typeface="Courier"/>
              </a:rPr>
              <a:t>Series: </a:t>
            </a:r>
            <a:r>
              <a:rPr lang="en-US" sz="1200" dirty="0" err="1" smtClean="0">
                <a:latin typeface="Courier"/>
                <a:cs typeface="Courier"/>
              </a:rPr>
              <a:t>ts</a:t>
            </a:r>
            <a:r>
              <a:rPr lang="en-US" sz="1200" dirty="0" smtClean="0">
                <a:latin typeface="Courier"/>
                <a:cs typeface="Courier"/>
              </a:rPr>
              <a:t>(data) </a:t>
            </a:r>
          </a:p>
          <a:p>
            <a:r>
              <a:rPr lang="en-US" sz="1200" dirty="0" smtClean="0">
                <a:latin typeface="Courier"/>
                <a:cs typeface="Courier"/>
              </a:rPr>
              <a:t>ARIMA(0,0,0) with non-zero mean </a:t>
            </a:r>
          </a:p>
          <a:p>
            <a:endParaRPr lang="en-US" sz="1200" dirty="0" smtClean="0">
              <a:latin typeface="Courier"/>
              <a:cs typeface="Courier"/>
            </a:endParaRPr>
          </a:p>
          <a:p>
            <a:r>
              <a:rPr lang="en-US" sz="1200" dirty="0" smtClean="0">
                <a:latin typeface="Courier"/>
                <a:cs typeface="Courier"/>
              </a:rPr>
              <a:t>Coefficients:</a:t>
            </a:r>
          </a:p>
          <a:p>
            <a:r>
              <a:rPr lang="en-US" sz="1200" dirty="0" smtClean="0">
                <a:latin typeface="Courier"/>
                <a:cs typeface="Courier"/>
              </a:rPr>
              <a:t>      intercept    LS101</a:t>
            </a:r>
          </a:p>
          <a:p>
            <a:r>
              <a:rPr lang="en-US" sz="1200" dirty="0" smtClean="0">
                <a:latin typeface="Courier"/>
                <a:cs typeface="Courier"/>
              </a:rPr>
              <a:t>        50.9053  14.4054</a:t>
            </a:r>
          </a:p>
          <a:p>
            <a:r>
              <a:rPr lang="en-US" sz="1200" dirty="0" err="1" smtClean="0">
                <a:latin typeface="Courier"/>
                <a:cs typeface="Courier"/>
              </a:rPr>
              <a:t>s.e.</a:t>
            </a:r>
            <a:r>
              <a:rPr lang="en-US" sz="1200" dirty="0" smtClean="0">
                <a:latin typeface="Courier"/>
                <a:cs typeface="Courier"/>
              </a:rPr>
              <a:t>     0.4768   0.6743</a:t>
            </a:r>
          </a:p>
          <a:p>
            <a:endParaRPr lang="en-US" sz="1200" dirty="0" smtClean="0">
              <a:latin typeface="Courier"/>
              <a:cs typeface="Courier"/>
            </a:endParaRPr>
          </a:p>
          <a:p>
            <a:r>
              <a:rPr lang="en-US" sz="1200" dirty="0" smtClean="0">
                <a:latin typeface="Courier"/>
                <a:cs typeface="Courier"/>
              </a:rPr>
              <a:t>sigma^2 estimated as 22.73:  log likelihood=-596.16</a:t>
            </a:r>
          </a:p>
          <a:p>
            <a:r>
              <a:rPr lang="en-US" sz="1200" dirty="0" smtClean="0">
                <a:latin typeface="Courier"/>
                <a:cs typeface="Courier"/>
              </a:rPr>
              <a:t>AIC=1198.32   </a:t>
            </a:r>
            <a:r>
              <a:rPr lang="en-US" sz="1200" dirty="0" err="1" smtClean="0">
                <a:latin typeface="Courier"/>
                <a:cs typeface="Courier"/>
              </a:rPr>
              <a:t>AICc</a:t>
            </a:r>
            <a:r>
              <a:rPr lang="en-US" sz="1200" dirty="0" smtClean="0">
                <a:latin typeface="Courier"/>
                <a:cs typeface="Courier"/>
              </a:rPr>
              <a:t>=1198.44   BIC=1208.22</a:t>
            </a:r>
          </a:p>
          <a:p>
            <a:endParaRPr lang="en-US" sz="1200" dirty="0" smtClean="0">
              <a:latin typeface="Courier"/>
              <a:cs typeface="Courier"/>
            </a:endParaRPr>
          </a:p>
          <a:p>
            <a:r>
              <a:rPr lang="en-US" sz="1200" b="1" dirty="0" smtClean="0">
                <a:latin typeface="Courier"/>
                <a:cs typeface="Courier"/>
              </a:rPr>
              <a:t>Outliers:</a:t>
            </a:r>
          </a:p>
          <a:p>
            <a:r>
              <a:rPr lang="en-US" sz="1200" b="1" dirty="0" smtClean="0">
                <a:latin typeface="Courier"/>
                <a:cs typeface="Courier"/>
              </a:rPr>
              <a:t>  type </a:t>
            </a:r>
            <a:r>
              <a:rPr lang="en-US" sz="1200" b="1" dirty="0" err="1" smtClean="0">
                <a:latin typeface="Courier"/>
                <a:cs typeface="Courier"/>
              </a:rPr>
              <a:t>ind</a:t>
            </a:r>
            <a:r>
              <a:rPr lang="en-US" sz="1200" b="1" dirty="0" smtClean="0">
                <a:latin typeface="Courier"/>
                <a:cs typeface="Courier"/>
              </a:rPr>
              <a:t> time </a:t>
            </a:r>
            <a:r>
              <a:rPr lang="en-US" sz="1200" b="1" dirty="0" err="1" smtClean="0">
                <a:latin typeface="Courier"/>
                <a:cs typeface="Courier"/>
              </a:rPr>
              <a:t>coefhat</a:t>
            </a:r>
            <a:r>
              <a:rPr lang="en-US" sz="1200" b="1" dirty="0" smtClean="0">
                <a:latin typeface="Courier"/>
                <a:cs typeface="Courier"/>
              </a:rPr>
              <a:t> </a:t>
            </a:r>
            <a:r>
              <a:rPr lang="en-US" sz="1200" b="1" dirty="0" err="1" smtClean="0">
                <a:latin typeface="Courier"/>
                <a:cs typeface="Courier"/>
              </a:rPr>
              <a:t>tstat</a:t>
            </a:r>
            <a:endParaRPr lang="en-US" sz="1200" b="1" dirty="0" smtClean="0">
              <a:latin typeface="Courier"/>
              <a:cs typeface="Courier"/>
            </a:endParaRPr>
          </a:p>
          <a:p>
            <a:r>
              <a:rPr lang="en-US" sz="1200" b="1" dirty="0" smtClean="0">
                <a:latin typeface="Courier"/>
                <a:cs typeface="Courier"/>
              </a:rPr>
              <a:t>1   LS 101  101   14.41 21.36</a:t>
            </a:r>
            <a:endParaRPr lang="en-US" sz="1200" b="1" dirty="0">
              <a:latin typeface="Courier"/>
              <a:cs typeface="Courier"/>
            </a:endParaRPr>
          </a:p>
        </p:txBody>
      </p:sp>
      <p:sp>
        <p:nvSpPr>
          <p:cNvPr id="3" name="Slide Number Placeholder 2"/>
          <p:cNvSpPr>
            <a:spLocks noGrp="1"/>
          </p:cNvSpPr>
          <p:nvPr>
            <p:ph type="sldNum" sz="quarter" idx="12"/>
          </p:nvPr>
        </p:nvSpPr>
        <p:spPr/>
        <p:txBody>
          <a:bodyPr/>
          <a:lstStyle/>
          <a:p>
            <a:fld id="{D4755116-B387-CD40-9D82-4279FFF17F28}" type="slidenum">
              <a:rPr lang="en-US" smtClean="0"/>
              <a:t>51</a:t>
            </a:fld>
            <a:endParaRPr lang="en-US"/>
          </a:p>
        </p:txBody>
      </p:sp>
    </p:spTree>
    <p:extLst>
      <p:ext uri="{BB962C8B-B14F-4D97-AF65-F5344CB8AC3E}">
        <p14:creationId xmlns:p14="http://schemas.microsoft.com/office/powerpoint/2010/main" val="2229371067"/>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Simulation Results</a:t>
            </a:r>
            <a:endParaRPr lang="en-US" dirty="0"/>
          </a:p>
        </p:txBody>
      </p:sp>
      <p:pic>
        <p:nvPicPr>
          <p:cNvPr id="6" name="Picture 5" descr="relimp_vs_tim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100" y="1104900"/>
            <a:ext cx="5524500" cy="5524500"/>
          </a:xfrm>
          <a:prstGeom prst="rect">
            <a:avLst/>
          </a:prstGeom>
        </p:spPr>
      </p:pic>
      <p:sp>
        <p:nvSpPr>
          <p:cNvPr id="7" name="TextBox 6"/>
          <p:cNvSpPr txBox="1"/>
          <p:nvPr/>
        </p:nvSpPr>
        <p:spPr>
          <a:xfrm>
            <a:off x="5511800" y="1722438"/>
            <a:ext cx="3492500" cy="1200329"/>
          </a:xfrm>
          <a:prstGeom prst="rect">
            <a:avLst/>
          </a:prstGeom>
          <a:noFill/>
        </p:spPr>
        <p:txBody>
          <a:bodyPr wrap="square" rtlCol="0">
            <a:spAutoFit/>
          </a:bodyPr>
          <a:lstStyle/>
          <a:p>
            <a:r>
              <a:rPr lang="en-US" dirty="0" smtClean="0"/>
              <a:t>At t = 500, API call B starts behaving erratically causing its relative importance score to increase significantly.</a:t>
            </a:r>
          </a:p>
        </p:txBody>
      </p:sp>
      <p:sp>
        <p:nvSpPr>
          <p:cNvPr id="3" name="Slide Number Placeholder 2"/>
          <p:cNvSpPr>
            <a:spLocks noGrp="1"/>
          </p:cNvSpPr>
          <p:nvPr>
            <p:ph type="sldNum" sz="quarter" idx="12"/>
          </p:nvPr>
        </p:nvSpPr>
        <p:spPr/>
        <p:txBody>
          <a:bodyPr/>
          <a:lstStyle/>
          <a:p>
            <a:fld id="{D4755116-B387-CD40-9D82-4279FFF17F28}" type="slidenum">
              <a:rPr lang="en-US" smtClean="0"/>
              <a:t>52</a:t>
            </a:fld>
            <a:endParaRPr lang="en-US"/>
          </a:p>
        </p:txBody>
      </p:sp>
    </p:spTree>
    <p:extLst>
      <p:ext uri="{BB962C8B-B14F-4D97-AF65-F5344CB8AC3E}">
        <p14:creationId xmlns:p14="http://schemas.microsoft.com/office/powerpoint/2010/main" val="3379106645"/>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Unresolved Issues in the Cloud</a:t>
            </a:r>
            <a:endParaRPr lang="en-US" dirty="0"/>
          </a:p>
        </p:txBody>
      </p:sp>
      <p:sp>
        <p:nvSpPr>
          <p:cNvPr id="3" name="Content Placeholder 2"/>
          <p:cNvSpPr>
            <a:spLocks noGrp="1"/>
          </p:cNvSpPr>
          <p:nvPr>
            <p:ph idx="1"/>
          </p:nvPr>
        </p:nvSpPr>
        <p:spPr/>
        <p:txBody>
          <a:bodyPr>
            <a:normAutofit/>
          </a:bodyPr>
          <a:lstStyle/>
          <a:p>
            <a:r>
              <a:rPr lang="en-US" dirty="0" smtClean="0"/>
              <a:t>Cannot enforce developer best practices</a:t>
            </a:r>
          </a:p>
          <a:p>
            <a:r>
              <a:rPr lang="en-US" dirty="0" smtClean="0"/>
              <a:t>Cannot establish performance SLOs</a:t>
            </a:r>
            <a:endParaRPr lang="en-US" dirty="0"/>
          </a:p>
          <a:p>
            <a:r>
              <a:rPr lang="en-US" dirty="0" smtClean="0"/>
              <a:t>Poor performance debugging support</a:t>
            </a:r>
          </a:p>
        </p:txBody>
      </p:sp>
      <p:sp>
        <p:nvSpPr>
          <p:cNvPr id="5" name="Left Brace 4"/>
          <p:cNvSpPr/>
          <p:nvPr/>
        </p:nvSpPr>
        <p:spPr>
          <a:xfrm rot="16200000">
            <a:off x="4169045" y="-442825"/>
            <a:ext cx="778212" cy="8257297"/>
          </a:xfrm>
          <a:prstGeom prst="leftBrace">
            <a:avLst>
              <a:gd name="adj1" fmla="val 8333"/>
              <a:gd name="adj2" fmla="val 50151"/>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 name="Cloud 5"/>
          <p:cNvSpPr/>
          <p:nvPr/>
        </p:nvSpPr>
        <p:spPr>
          <a:xfrm rot="10800000">
            <a:off x="2181130" y="4293425"/>
            <a:ext cx="4978425" cy="2067323"/>
          </a:xfrm>
          <a:prstGeom prst="cloud">
            <a:avLst/>
          </a:prstGeom>
          <a:noFill/>
          <a:ln w="28575" cmpd="sng"/>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3495313" y="4968135"/>
            <a:ext cx="2444975" cy="923330"/>
          </a:xfrm>
          <a:prstGeom prst="rect">
            <a:avLst/>
          </a:prstGeom>
          <a:noFill/>
        </p:spPr>
        <p:txBody>
          <a:bodyPr wrap="none" rtlCol="0">
            <a:spAutoFit/>
          </a:bodyPr>
          <a:lstStyle/>
          <a:p>
            <a:pPr algn="ctr"/>
            <a:r>
              <a:rPr lang="en-US" dirty="0" smtClean="0"/>
              <a:t>Simplified maintenance</a:t>
            </a:r>
          </a:p>
          <a:p>
            <a:pPr algn="ctr"/>
            <a:r>
              <a:rPr lang="en-US" dirty="0" smtClean="0"/>
              <a:t>Reliable</a:t>
            </a:r>
          </a:p>
          <a:p>
            <a:pPr algn="ctr"/>
            <a:r>
              <a:rPr lang="en-US" dirty="0" smtClean="0"/>
              <a:t>Dependable</a:t>
            </a:r>
            <a:endParaRPr lang="en-US" dirty="0"/>
          </a:p>
        </p:txBody>
      </p:sp>
      <p:sp>
        <p:nvSpPr>
          <p:cNvPr id="4" name="Slide Number Placeholder 3"/>
          <p:cNvSpPr>
            <a:spLocks noGrp="1"/>
          </p:cNvSpPr>
          <p:nvPr>
            <p:ph type="sldNum" sz="quarter" idx="12"/>
          </p:nvPr>
        </p:nvSpPr>
        <p:spPr/>
        <p:txBody>
          <a:bodyPr/>
          <a:lstStyle/>
          <a:p>
            <a:fld id="{D4755116-B387-CD40-9D82-4279FFF17F28}" type="slidenum">
              <a:rPr lang="en-US" smtClean="0"/>
              <a:t>53</a:t>
            </a:fld>
            <a:endParaRPr lang="en-US"/>
          </a:p>
        </p:txBody>
      </p:sp>
    </p:spTree>
    <p:extLst>
      <p:ext uri="{BB962C8B-B14F-4D97-AF65-F5344CB8AC3E}">
        <p14:creationId xmlns:p14="http://schemas.microsoft.com/office/powerpoint/2010/main" val="361941151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linds(horizontal)">
                                      <p:cBhvr>
                                        <p:cTn id="10" dur="500"/>
                                        <p:tgtEl>
                                          <p:spTgt spid="6"/>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blinds(horizontal)">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8"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Cerebro</a:t>
            </a:r>
            <a:r>
              <a:rPr lang="en-US" dirty="0" smtClean="0"/>
              <a:t> Results Summary</a:t>
            </a:r>
            <a:endParaRPr lang="en-US" dirty="0"/>
          </a:p>
        </p:txBody>
      </p:sp>
      <p:sp>
        <p:nvSpPr>
          <p:cNvPr id="3" name="Content Placeholder 2"/>
          <p:cNvSpPr>
            <a:spLocks noGrp="1"/>
          </p:cNvSpPr>
          <p:nvPr>
            <p:ph idx="1"/>
          </p:nvPr>
        </p:nvSpPr>
        <p:spPr/>
        <p:txBody>
          <a:bodyPr>
            <a:normAutofit lnSpcReduction="10000"/>
          </a:bodyPr>
          <a:lstStyle/>
          <a:p>
            <a:r>
              <a:rPr lang="en-US" dirty="0" smtClean="0"/>
              <a:t>Prediction tightness (App Engine, </a:t>
            </a:r>
            <a:r>
              <a:rPr lang="en-US" dirty="0" err="1" smtClean="0"/>
              <a:t>AppScale</a:t>
            </a:r>
            <a:r>
              <a:rPr lang="en-US" dirty="0"/>
              <a:t>)</a:t>
            </a:r>
            <a:endParaRPr lang="en-US" dirty="0" smtClean="0"/>
          </a:p>
          <a:p>
            <a:pPr lvl="1"/>
            <a:r>
              <a:rPr lang="en-US" dirty="0" smtClean="0"/>
              <a:t>Predictions off by less than 65ms for 14/20 cases</a:t>
            </a:r>
          </a:p>
          <a:p>
            <a:pPr lvl="1"/>
            <a:r>
              <a:rPr lang="en-US" dirty="0" smtClean="0"/>
              <a:t>Trades off tightness for correctness when the SDK call performance is subject to high variation</a:t>
            </a:r>
          </a:p>
          <a:p>
            <a:r>
              <a:rPr lang="en-US" dirty="0" smtClean="0"/>
              <a:t>Durability (App Engine)</a:t>
            </a:r>
          </a:p>
          <a:p>
            <a:pPr lvl="1"/>
            <a:r>
              <a:rPr lang="en-US" dirty="0" smtClean="0"/>
              <a:t>Minimum mean validity period: 12 days</a:t>
            </a:r>
          </a:p>
          <a:p>
            <a:pPr lvl="1"/>
            <a:r>
              <a:rPr lang="en-US" dirty="0" smtClean="0"/>
              <a:t>SLO changes in 3 months: 6 or less</a:t>
            </a:r>
          </a:p>
          <a:p>
            <a:r>
              <a:rPr lang="en-US" dirty="0" smtClean="0"/>
              <a:t>Execution time</a:t>
            </a:r>
          </a:p>
          <a:p>
            <a:pPr lvl="1"/>
            <a:r>
              <a:rPr lang="en-US" dirty="0" smtClean="0"/>
              <a:t>10 seconds: with 24 hour history</a:t>
            </a:r>
          </a:p>
        </p:txBody>
      </p:sp>
      <p:sp>
        <p:nvSpPr>
          <p:cNvPr id="4" name="Slide Number Placeholder 3"/>
          <p:cNvSpPr>
            <a:spLocks noGrp="1"/>
          </p:cNvSpPr>
          <p:nvPr>
            <p:ph type="sldNum" sz="quarter" idx="12"/>
          </p:nvPr>
        </p:nvSpPr>
        <p:spPr/>
        <p:txBody>
          <a:bodyPr/>
          <a:lstStyle/>
          <a:p>
            <a:fld id="{D4755116-B387-CD40-9D82-4279FFF17F28}" type="slidenum">
              <a:rPr lang="en-US" smtClean="0"/>
              <a:t>54</a:t>
            </a:fld>
            <a:endParaRPr lang="en-US"/>
          </a:p>
        </p:txBody>
      </p:sp>
      <p:grpSp>
        <p:nvGrpSpPr>
          <p:cNvPr id="5" name="Group 4"/>
          <p:cNvGrpSpPr/>
          <p:nvPr/>
        </p:nvGrpSpPr>
        <p:grpSpPr>
          <a:xfrm>
            <a:off x="0" y="0"/>
            <a:ext cx="9144000" cy="983717"/>
            <a:chOff x="0" y="0"/>
            <a:chExt cx="9144000" cy="983717"/>
          </a:xfrm>
          <a:solidFill>
            <a:srgbClr val="0000FF"/>
          </a:solidFill>
        </p:grpSpPr>
        <p:sp>
          <p:nvSpPr>
            <p:cNvPr id="6" name="Rectangle 5"/>
            <p:cNvSpPr/>
            <p:nvPr/>
          </p:nvSpPr>
          <p:spPr>
            <a:xfrm>
              <a:off x="0" y="0"/>
              <a:ext cx="9144000" cy="298851"/>
            </a:xfrm>
            <a:prstGeom prst="rect">
              <a:avLst/>
            </a:prstGeom>
            <a:grp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0" y="298851"/>
              <a:ext cx="286382" cy="684866"/>
            </a:xfrm>
            <a:prstGeom prst="rect">
              <a:avLst/>
            </a:prstGeom>
            <a:grp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94726568"/>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Governance Framework: Goals</a:t>
            </a:r>
            <a:endParaRPr lang="en-US" dirty="0"/>
          </a:p>
        </p:txBody>
      </p:sp>
      <p:sp>
        <p:nvSpPr>
          <p:cNvPr id="3" name="Content Placeholder 2"/>
          <p:cNvSpPr>
            <a:spLocks noGrp="1"/>
          </p:cNvSpPr>
          <p:nvPr>
            <p:ph idx="1"/>
          </p:nvPr>
        </p:nvSpPr>
        <p:spPr/>
        <p:txBody>
          <a:bodyPr/>
          <a:lstStyle/>
          <a:p>
            <a:r>
              <a:rPr lang="en-US" dirty="0" smtClean="0"/>
              <a:t>Code reuse</a:t>
            </a:r>
          </a:p>
          <a:p>
            <a:r>
              <a:rPr lang="en-US" dirty="0" smtClean="0"/>
              <a:t>Naming and versioning conventions</a:t>
            </a:r>
          </a:p>
          <a:p>
            <a:r>
              <a:rPr lang="en-US" dirty="0" smtClean="0"/>
              <a:t>Backward compatible code updates</a:t>
            </a:r>
          </a:p>
          <a:p>
            <a:r>
              <a:rPr lang="en-US" dirty="0" smtClean="0"/>
              <a:t>Prevent bad code from going into production</a:t>
            </a:r>
          </a:p>
          <a:p>
            <a:r>
              <a:rPr lang="en-US" dirty="0" smtClean="0"/>
              <a:t>Simple mechanism to specify conventions/policies to be enforced</a:t>
            </a:r>
          </a:p>
          <a:p>
            <a:r>
              <a:rPr lang="en-US" dirty="0" smtClean="0"/>
              <a:t>Scalable, cloud-native implementation</a:t>
            </a:r>
          </a:p>
          <a:p>
            <a:endParaRPr lang="en-US" dirty="0"/>
          </a:p>
        </p:txBody>
      </p:sp>
      <p:sp>
        <p:nvSpPr>
          <p:cNvPr id="4" name="Slide Number Placeholder 3"/>
          <p:cNvSpPr>
            <a:spLocks noGrp="1"/>
          </p:cNvSpPr>
          <p:nvPr>
            <p:ph type="sldNum" sz="quarter" idx="12"/>
          </p:nvPr>
        </p:nvSpPr>
        <p:spPr/>
        <p:txBody>
          <a:bodyPr/>
          <a:lstStyle/>
          <a:p>
            <a:fld id="{D4755116-B387-CD40-9D82-4279FFF17F28}" type="slidenum">
              <a:rPr lang="en-US" smtClean="0"/>
              <a:t>55</a:t>
            </a:fld>
            <a:endParaRPr lang="en-US"/>
          </a:p>
        </p:txBody>
      </p:sp>
      <p:grpSp>
        <p:nvGrpSpPr>
          <p:cNvPr id="5" name="Group 4"/>
          <p:cNvGrpSpPr/>
          <p:nvPr/>
        </p:nvGrpSpPr>
        <p:grpSpPr>
          <a:xfrm>
            <a:off x="0" y="0"/>
            <a:ext cx="9144000" cy="983717"/>
            <a:chOff x="0" y="0"/>
            <a:chExt cx="9144000" cy="983717"/>
          </a:xfrm>
          <a:solidFill>
            <a:srgbClr val="FF0000"/>
          </a:solidFill>
        </p:grpSpPr>
        <p:sp>
          <p:nvSpPr>
            <p:cNvPr id="6" name="Rectangle 5"/>
            <p:cNvSpPr/>
            <p:nvPr/>
          </p:nvSpPr>
          <p:spPr>
            <a:xfrm>
              <a:off x="0" y="0"/>
              <a:ext cx="9144000" cy="298851"/>
            </a:xfrm>
            <a:prstGeom prst="rect">
              <a:avLst/>
            </a:prstGeom>
            <a:grp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0" y="298851"/>
              <a:ext cx="286382" cy="684866"/>
            </a:xfrm>
            <a:prstGeom prst="rect">
              <a:avLst/>
            </a:prstGeom>
            <a:grp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112349228"/>
      </p:ext>
    </p:extLst>
  </p:cSld>
  <p:clrMapOvr>
    <a:masterClrMapping/>
  </p:clrMapOvr>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Performance SLOs: Goals</a:t>
            </a:r>
            <a:endParaRPr lang="en-US" dirty="0"/>
          </a:p>
        </p:txBody>
      </p:sp>
      <p:sp>
        <p:nvSpPr>
          <p:cNvPr id="3" name="Content Placeholder 2"/>
          <p:cNvSpPr>
            <a:spLocks noGrp="1"/>
          </p:cNvSpPr>
          <p:nvPr>
            <p:ph idx="1"/>
          </p:nvPr>
        </p:nvSpPr>
        <p:spPr/>
        <p:txBody>
          <a:bodyPr>
            <a:normAutofit/>
          </a:bodyPr>
          <a:lstStyle/>
          <a:p>
            <a:r>
              <a:rPr lang="en-US" dirty="0" smtClean="0"/>
              <a:t>Determine bounds on application response times that are:</a:t>
            </a:r>
          </a:p>
          <a:p>
            <a:pPr lvl="1"/>
            <a:r>
              <a:rPr lang="en-US" dirty="0" smtClean="0"/>
              <a:t>Correct, tight and durable</a:t>
            </a:r>
          </a:p>
          <a:p>
            <a:r>
              <a:rPr lang="en-US" dirty="0" smtClean="0"/>
              <a:t>No extensive testing on the applications</a:t>
            </a:r>
          </a:p>
          <a:p>
            <a:pPr lvl="1"/>
            <a:r>
              <a:rPr lang="en-US" dirty="0" smtClean="0"/>
              <a:t>Automated analysis</a:t>
            </a:r>
          </a:p>
          <a:p>
            <a:r>
              <a:rPr lang="en-US" dirty="0" smtClean="0"/>
              <a:t>Enforce performance policies (design-time), and detect deviations (run-time)</a:t>
            </a:r>
          </a:p>
        </p:txBody>
      </p:sp>
      <p:sp>
        <p:nvSpPr>
          <p:cNvPr id="4" name="Slide Number Placeholder 3"/>
          <p:cNvSpPr>
            <a:spLocks noGrp="1"/>
          </p:cNvSpPr>
          <p:nvPr>
            <p:ph type="sldNum" sz="quarter" idx="12"/>
          </p:nvPr>
        </p:nvSpPr>
        <p:spPr/>
        <p:txBody>
          <a:bodyPr/>
          <a:lstStyle/>
          <a:p>
            <a:fld id="{D4755116-B387-CD40-9D82-4279FFF17F28}" type="slidenum">
              <a:rPr lang="en-US" smtClean="0"/>
              <a:t>56</a:t>
            </a:fld>
            <a:endParaRPr lang="en-US"/>
          </a:p>
        </p:txBody>
      </p:sp>
      <p:grpSp>
        <p:nvGrpSpPr>
          <p:cNvPr id="5" name="Group 4"/>
          <p:cNvGrpSpPr/>
          <p:nvPr/>
        </p:nvGrpSpPr>
        <p:grpSpPr>
          <a:xfrm>
            <a:off x="0" y="0"/>
            <a:ext cx="9144000" cy="983717"/>
            <a:chOff x="0" y="0"/>
            <a:chExt cx="9144000" cy="983717"/>
          </a:xfrm>
          <a:solidFill>
            <a:srgbClr val="0000FF"/>
          </a:solidFill>
        </p:grpSpPr>
        <p:sp>
          <p:nvSpPr>
            <p:cNvPr id="6" name="Rectangle 5"/>
            <p:cNvSpPr/>
            <p:nvPr/>
          </p:nvSpPr>
          <p:spPr>
            <a:xfrm>
              <a:off x="0" y="0"/>
              <a:ext cx="9144000" cy="298851"/>
            </a:xfrm>
            <a:prstGeom prst="rect">
              <a:avLst/>
            </a:prstGeom>
            <a:grp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0" y="298851"/>
              <a:ext cx="286382" cy="684866"/>
            </a:xfrm>
            <a:prstGeom prst="rect">
              <a:avLst/>
            </a:prstGeom>
            <a:grp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01996780"/>
      </p:ext>
    </p:extLst>
  </p:cSld>
  <p:clrMapOvr>
    <a:masterClrMapping/>
  </p:clrMapOvr>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Monitoring Framework: Goals</a:t>
            </a:r>
            <a:endParaRPr lang="en-US" dirty="0"/>
          </a:p>
        </p:txBody>
      </p:sp>
      <p:sp>
        <p:nvSpPr>
          <p:cNvPr id="3" name="Content Placeholder 2"/>
          <p:cNvSpPr>
            <a:spLocks noGrp="1"/>
          </p:cNvSpPr>
          <p:nvPr>
            <p:ph idx="1"/>
          </p:nvPr>
        </p:nvSpPr>
        <p:spPr/>
        <p:txBody>
          <a:bodyPr/>
          <a:lstStyle/>
          <a:p>
            <a:r>
              <a:rPr lang="en-US" dirty="0" smtClean="0"/>
              <a:t>Detect performance SLO violations in near real time</a:t>
            </a:r>
          </a:p>
          <a:p>
            <a:r>
              <a:rPr lang="en-US" dirty="0" smtClean="0"/>
              <a:t>Check if the application performance is correlated with the workload</a:t>
            </a:r>
          </a:p>
          <a:p>
            <a:r>
              <a:rPr lang="en-US" dirty="0" smtClean="0"/>
              <a:t>Diagnose bottlenecks in the cloud platform</a:t>
            </a:r>
          </a:p>
          <a:p>
            <a:r>
              <a:rPr lang="en-US" dirty="0" smtClean="0"/>
              <a:t>No invasive application instrumentation</a:t>
            </a:r>
          </a:p>
          <a:p>
            <a:pPr lvl="1"/>
            <a:r>
              <a:rPr lang="en-US" dirty="0" smtClean="0"/>
              <a:t>No additional restrictions on application code</a:t>
            </a:r>
            <a:endParaRPr lang="en-US" dirty="0"/>
          </a:p>
        </p:txBody>
      </p:sp>
      <p:sp>
        <p:nvSpPr>
          <p:cNvPr id="4" name="Slide Number Placeholder 3"/>
          <p:cNvSpPr>
            <a:spLocks noGrp="1"/>
          </p:cNvSpPr>
          <p:nvPr>
            <p:ph type="sldNum" sz="quarter" idx="12"/>
          </p:nvPr>
        </p:nvSpPr>
        <p:spPr/>
        <p:txBody>
          <a:bodyPr/>
          <a:lstStyle/>
          <a:p>
            <a:fld id="{D4755116-B387-CD40-9D82-4279FFF17F28}" type="slidenum">
              <a:rPr lang="en-US" smtClean="0"/>
              <a:t>57</a:t>
            </a:fld>
            <a:endParaRPr lang="en-US"/>
          </a:p>
        </p:txBody>
      </p:sp>
      <p:grpSp>
        <p:nvGrpSpPr>
          <p:cNvPr id="5" name="Group 4"/>
          <p:cNvGrpSpPr/>
          <p:nvPr/>
        </p:nvGrpSpPr>
        <p:grpSpPr>
          <a:xfrm>
            <a:off x="0" y="0"/>
            <a:ext cx="9144000" cy="983717"/>
            <a:chOff x="0" y="0"/>
            <a:chExt cx="9144000" cy="983717"/>
          </a:xfrm>
        </p:grpSpPr>
        <p:sp>
          <p:nvSpPr>
            <p:cNvPr id="6" name="Rectangle 5"/>
            <p:cNvSpPr/>
            <p:nvPr/>
          </p:nvSpPr>
          <p:spPr>
            <a:xfrm>
              <a:off x="0" y="0"/>
              <a:ext cx="9144000" cy="298851"/>
            </a:xfrm>
            <a:prstGeom prst="rect">
              <a:avLst/>
            </a:prstGeom>
            <a:solidFill>
              <a:srgbClr val="008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0" y="298851"/>
              <a:ext cx="286382" cy="684866"/>
            </a:xfrm>
            <a:prstGeom prst="rect">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72024289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Challenge 3: Performance Debugging</a:t>
            </a:r>
            <a:endParaRPr lang="en-US" dirty="0"/>
          </a:p>
        </p:txBody>
      </p:sp>
      <p:sp>
        <p:nvSpPr>
          <p:cNvPr id="3" name="Content Placeholder 2"/>
          <p:cNvSpPr>
            <a:spLocks noGrp="1"/>
          </p:cNvSpPr>
          <p:nvPr>
            <p:ph idx="1"/>
          </p:nvPr>
        </p:nvSpPr>
        <p:spPr/>
        <p:txBody>
          <a:bodyPr/>
          <a:lstStyle/>
          <a:p>
            <a:r>
              <a:rPr lang="en-US" dirty="0" smtClean="0"/>
              <a:t>Rudimentary monitoring features only</a:t>
            </a:r>
          </a:p>
          <a:p>
            <a:r>
              <a:rPr lang="en-US" dirty="0" smtClean="0"/>
              <a:t>Spawned a new business for cloud application monitoring</a:t>
            </a:r>
          </a:p>
          <a:p>
            <a:endParaRPr lang="en-US" dirty="0" smtClean="0"/>
          </a:p>
          <a:p>
            <a:endParaRPr lang="en-US" dirty="0"/>
          </a:p>
          <a:p>
            <a:endParaRPr lang="en-US" dirty="0" smtClean="0"/>
          </a:p>
          <a:p>
            <a:r>
              <a:rPr lang="en-US" dirty="0" smtClean="0"/>
              <a:t>Limited support for anomaly detection and bottleneck identification</a:t>
            </a:r>
            <a:endParaRPr lang="en-US" dirty="0"/>
          </a:p>
        </p:txBody>
      </p:sp>
      <p:pic>
        <p:nvPicPr>
          <p:cNvPr id="4" name="Picture 3" descr="NewRelic-logo-squar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3447740"/>
            <a:ext cx="1686678" cy="1368111"/>
          </a:xfrm>
          <a:prstGeom prst="rect">
            <a:avLst/>
          </a:prstGeom>
        </p:spPr>
      </p:pic>
      <p:sp>
        <p:nvSpPr>
          <p:cNvPr id="5" name="Slide Number Placeholder 4"/>
          <p:cNvSpPr>
            <a:spLocks noGrp="1"/>
          </p:cNvSpPr>
          <p:nvPr>
            <p:ph type="sldNum" sz="quarter" idx="12"/>
          </p:nvPr>
        </p:nvSpPr>
        <p:spPr/>
        <p:txBody>
          <a:bodyPr/>
          <a:lstStyle/>
          <a:p>
            <a:fld id="{D4755116-B387-CD40-9D82-4279FFF17F28}" type="slidenum">
              <a:rPr lang="en-US" smtClean="0"/>
              <a:t>6</a:t>
            </a:fld>
            <a:endParaRPr lang="en-US"/>
          </a:p>
        </p:txBody>
      </p:sp>
      <p:pic>
        <p:nvPicPr>
          <p:cNvPr id="6" name="Picture 5" descr="Datadog_Logo.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02418" y="3373442"/>
            <a:ext cx="1442409" cy="1442409"/>
          </a:xfrm>
          <a:prstGeom prst="rect">
            <a:avLst/>
          </a:prstGeom>
        </p:spPr>
      </p:pic>
      <p:pic>
        <p:nvPicPr>
          <p:cNvPr id="7" name="Picture 6" descr="dynatrace-squarelogo-1458744847928.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14460" y="3354353"/>
            <a:ext cx="1652951" cy="1652951"/>
          </a:xfrm>
          <a:prstGeom prst="rect">
            <a:avLst/>
          </a:prstGeom>
        </p:spPr>
      </p:pic>
      <p:pic>
        <p:nvPicPr>
          <p:cNvPr id="8" name="Picture 7" descr="sensu.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34200" y="3291851"/>
            <a:ext cx="1752600" cy="1524000"/>
          </a:xfrm>
          <a:prstGeom prst="rect">
            <a:avLst/>
          </a:prstGeom>
        </p:spPr>
      </p:pic>
    </p:spTree>
    <p:extLst>
      <p:ext uri="{BB962C8B-B14F-4D97-AF65-F5344CB8AC3E}">
        <p14:creationId xmlns:p14="http://schemas.microsoft.com/office/powerpoint/2010/main" val="224494462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Governance for Cloud-hosted Web Applications</a:t>
            </a:r>
            <a:endParaRPr lang="en-US" dirty="0"/>
          </a:p>
        </p:txBody>
      </p:sp>
      <p:sp>
        <p:nvSpPr>
          <p:cNvPr id="3" name="Content Placeholder 2"/>
          <p:cNvSpPr>
            <a:spLocks noGrp="1"/>
          </p:cNvSpPr>
          <p:nvPr>
            <p:ph idx="1"/>
          </p:nvPr>
        </p:nvSpPr>
        <p:spPr/>
        <p:txBody>
          <a:bodyPr>
            <a:normAutofit/>
          </a:bodyPr>
          <a:lstStyle/>
          <a:p>
            <a:r>
              <a:rPr lang="en-US" b="1" dirty="0" smtClean="0"/>
              <a:t>Governance:</a:t>
            </a:r>
            <a:r>
              <a:rPr lang="en-US" dirty="0" smtClean="0"/>
              <a:t> Mechanism </a:t>
            </a:r>
            <a:r>
              <a:rPr lang="en-US" dirty="0"/>
              <a:t>by which the acceptable operational parameters are specified and maintained in a system</a:t>
            </a:r>
          </a:p>
          <a:p>
            <a:pPr lvl="1"/>
            <a:r>
              <a:rPr lang="en-US" dirty="0" smtClean="0"/>
              <a:t>Specification</a:t>
            </a:r>
          </a:p>
          <a:p>
            <a:pPr lvl="1"/>
            <a:r>
              <a:rPr lang="en-US" dirty="0" smtClean="0"/>
              <a:t>Enforcement</a:t>
            </a:r>
          </a:p>
          <a:p>
            <a:pPr lvl="1"/>
            <a:r>
              <a:rPr lang="en-US" dirty="0" smtClean="0"/>
              <a:t>Monitoring &amp; Notification</a:t>
            </a:r>
          </a:p>
          <a:p>
            <a:r>
              <a:rPr lang="en-US" dirty="0" smtClean="0"/>
              <a:t>Efficient: Non-invasive, Low overhead</a:t>
            </a:r>
          </a:p>
          <a:p>
            <a:r>
              <a:rPr lang="en-US" dirty="0" smtClean="0"/>
              <a:t>Automated: Without human intervention</a:t>
            </a:r>
            <a:endParaRPr lang="en-US" dirty="0"/>
          </a:p>
        </p:txBody>
      </p:sp>
      <p:sp>
        <p:nvSpPr>
          <p:cNvPr id="4" name="Slide Number Placeholder 3"/>
          <p:cNvSpPr>
            <a:spLocks noGrp="1"/>
          </p:cNvSpPr>
          <p:nvPr>
            <p:ph type="sldNum" sz="quarter" idx="12"/>
          </p:nvPr>
        </p:nvSpPr>
        <p:spPr/>
        <p:txBody>
          <a:bodyPr/>
          <a:lstStyle/>
          <a:p>
            <a:fld id="{D4755116-B387-CD40-9D82-4279FFF17F28}" type="slidenum">
              <a:rPr lang="en-US" smtClean="0"/>
              <a:t>7</a:t>
            </a:fld>
            <a:endParaRPr lang="en-US"/>
          </a:p>
        </p:txBody>
      </p:sp>
    </p:spTree>
    <p:extLst>
      <p:ext uri="{BB962C8B-B14F-4D97-AF65-F5344CB8AC3E}">
        <p14:creationId xmlns:p14="http://schemas.microsoft.com/office/powerpoint/2010/main" val="317234327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blinds(horizontal)">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blinds(horizontal)">
                                      <p:cBhvr>
                                        <p:cTn id="22" dur="500"/>
                                        <p:tgtEl>
                                          <p:spTgt spid="3">
                                            <p:txEl>
                                              <p:pRg st="4" end="4"/>
                                            </p:txEl>
                                          </p:spTgt>
                                        </p:tgtEl>
                                      </p:cBhvr>
                                    </p:animEffect>
                                  </p:childTnLst>
                                </p:cTn>
                              </p:par>
                              <p:par>
                                <p:cTn id="23" presetID="3" presetClass="entr" presetSubtype="10" fill="hold"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blinds(horizontal)">
                                      <p:cBhvr>
                                        <p:cTn id="25"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Thesis Question</a:t>
            </a:r>
            <a:endParaRPr lang="en-US" dirty="0"/>
          </a:p>
        </p:txBody>
      </p:sp>
      <p:sp>
        <p:nvSpPr>
          <p:cNvPr id="3" name="Content Placeholder 2"/>
          <p:cNvSpPr>
            <a:spLocks noGrp="1"/>
          </p:cNvSpPr>
          <p:nvPr>
            <p:ph idx="1"/>
          </p:nvPr>
        </p:nvSpPr>
        <p:spPr/>
        <p:txBody>
          <a:bodyPr>
            <a:normAutofit/>
          </a:bodyPr>
          <a:lstStyle/>
          <a:p>
            <a:r>
              <a:rPr lang="en-US" dirty="0"/>
              <a:t>Can we efficiently enforce </a:t>
            </a:r>
            <a:r>
              <a:rPr lang="en-US" b="1" dirty="0"/>
              <a:t>governance</a:t>
            </a:r>
            <a:r>
              <a:rPr lang="en-US" dirty="0"/>
              <a:t> for cloud-hosted web applications to achieve administrative conformance, </a:t>
            </a:r>
            <a:r>
              <a:rPr lang="en-US" dirty="0" smtClean="0"/>
              <a:t>developer </a:t>
            </a:r>
            <a:r>
              <a:rPr lang="en-US" dirty="0"/>
              <a:t>best practices, and performance SLOs through automated analysis and </a:t>
            </a:r>
            <a:r>
              <a:rPr lang="en-US" dirty="0" smtClean="0"/>
              <a:t>diagnostics</a:t>
            </a:r>
            <a:r>
              <a:rPr lang="en-US" dirty="0"/>
              <a:t>? </a:t>
            </a:r>
          </a:p>
        </p:txBody>
      </p:sp>
      <p:sp>
        <p:nvSpPr>
          <p:cNvPr id="4" name="Slide Number Placeholder 3"/>
          <p:cNvSpPr>
            <a:spLocks noGrp="1"/>
          </p:cNvSpPr>
          <p:nvPr>
            <p:ph type="sldNum" sz="quarter" idx="12"/>
          </p:nvPr>
        </p:nvSpPr>
        <p:spPr/>
        <p:txBody>
          <a:bodyPr/>
          <a:lstStyle/>
          <a:p>
            <a:fld id="{D4755116-B387-CD40-9D82-4279FFF17F28}" type="slidenum">
              <a:rPr lang="en-US" smtClean="0"/>
              <a:t>8</a:t>
            </a:fld>
            <a:endParaRPr lang="en-US"/>
          </a:p>
        </p:txBody>
      </p:sp>
    </p:spTree>
    <p:extLst>
      <p:ext uri="{BB962C8B-B14F-4D97-AF65-F5344CB8AC3E}">
        <p14:creationId xmlns:p14="http://schemas.microsoft.com/office/powerpoint/2010/main" val="426996960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Contributions</a:t>
            </a:r>
            <a:endParaRPr lang="en-US" dirty="0"/>
          </a:p>
        </p:txBody>
      </p:sp>
      <p:sp>
        <p:nvSpPr>
          <p:cNvPr id="3" name="Content Placeholder 2"/>
          <p:cNvSpPr>
            <a:spLocks noGrp="1"/>
          </p:cNvSpPr>
          <p:nvPr>
            <p:ph idx="1"/>
          </p:nvPr>
        </p:nvSpPr>
        <p:spPr/>
        <p:txBody>
          <a:bodyPr/>
          <a:lstStyle/>
          <a:p>
            <a:r>
              <a:rPr lang="en-US" dirty="0" smtClean="0"/>
              <a:t>Low-overhead governance framework for cloud platforms that enforces best practices via policies</a:t>
            </a:r>
          </a:p>
          <a:p>
            <a:r>
              <a:rPr lang="en-US" dirty="0" smtClean="0"/>
              <a:t>Methodology for automatically stipulating performance SLOs for cloud applications</a:t>
            </a:r>
          </a:p>
          <a:p>
            <a:r>
              <a:rPr lang="en-US" dirty="0" smtClean="0"/>
              <a:t>Monitoring framework for detecting performance SLO violations, and diagnosing root causes</a:t>
            </a:r>
          </a:p>
          <a:p>
            <a:endParaRPr lang="en-US" dirty="0"/>
          </a:p>
        </p:txBody>
      </p:sp>
      <p:sp>
        <p:nvSpPr>
          <p:cNvPr id="4" name="Slide Number Placeholder 3"/>
          <p:cNvSpPr>
            <a:spLocks noGrp="1"/>
          </p:cNvSpPr>
          <p:nvPr>
            <p:ph type="sldNum" sz="quarter" idx="12"/>
          </p:nvPr>
        </p:nvSpPr>
        <p:spPr/>
        <p:txBody>
          <a:bodyPr/>
          <a:lstStyle/>
          <a:p>
            <a:fld id="{D4755116-B387-CD40-9D82-4279FFF17F28}" type="slidenum">
              <a:rPr lang="en-US" smtClean="0"/>
              <a:t>9</a:t>
            </a:fld>
            <a:endParaRPr lang="en-US"/>
          </a:p>
        </p:txBody>
      </p:sp>
      <p:sp>
        <p:nvSpPr>
          <p:cNvPr id="5" name="Rectangle 4"/>
          <p:cNvSpPr/>
          <p:nvPr/>
        </p:nvSpPr>
        <p:spPr>
          <a:xfrm rot="16200000">
            <a:off x="-476708" y="2328543"/>
            <a:ext cx="1469349" cy="398467"/>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Rectangle 5"/>
          <p:cNvSpPr/>
          <p:nvPr/>
        </p:nvSpPr>
        <p:spPr>
          <a:xfrm rot="16200000">
            <a:off x="-333448" y="3654633"/>
            <a:ext cx="1182829" cy="398467"/>
          </a:xfrm>
          <a:prstGeom prst="rect">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Rectangle 6"/>
          <p:cNvSpPr/>
          <p:nvPr/>
        </p:nvSpPr>
        <p:spPr>
          <a:xfrm rot="16200000">
            <a:off x="-358474" y="4862488"/>
            <a:ext cx="1232881" cy="398467"/>
          </a:xfrm>
          <a:prstGeom prst="rect">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7307298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28230</TotalTime>
  <Words>3973</Words>
  <Application>Microsoft Macintosh PowerPoint</Application>
  <PresentationFormat>On-screen Show (4:3)</PresentationFormat>
  <Paragraphs>527</Paragraphs>
  <Slides>57</Slides>
  <Notes>31</Notes>
  <HiddenSlides>0</HiddenSlides>
  <MMClips>0</MMClips>
  <ScaleCrop>false</ScaleCrop>
  <HeadingPairs>
    <vt:vector size="4" baseType="variant">
      <vt:variant>
        <vt:lpstr>Theme</vt:lpstr>
      </vt:variant>
      <vt:variant>
        <vt:i4>1</vt:i4>
      </vt:variant>
      <vt:variant>
        <vt:lpstr>Slide Titles</vt:lpstr>
      </vt:variant>
      <vt:variant>
        <vt:i4>57</vt:i4>
      </vt:variant>
    </vt:vector>
  </HeadingPairs>
  <TitlesOfParts>
    <vt:vector size="58" baseType="lpstr">
      <vt:lpstr>Office Theme</vt:lpstr>
      <vt:lpstr>Governance of Cloud-hosted Web Applications</vt:lpstr>
      <vt:lpstr>Cloud Computing</vt:lpstr>
      <vt:lpstr>Aftermath</vt:lpstr>
      <vt:lpstr>Challenge 1: Enforcing Developer Best Practices</vt:lpstr>
      <vt:lpstr>Challenge 2: Performance SLOs</vt:lpstr>
      <vt:lpstr>Challenge 3: Performance Debugging</vt:lpstr>
      <vt:lpstr>Governance for Cloud-hosted Web Applications</vt:lpstr>
      <vt:lpstr>Thesis Question</vt:lpstr>
      <vt:lpstr>Research Contributions</vt:lpstr>
      <vt:lpstr>Cloud Platform-as-a-Service (PaaS)</vt:lpstr>
      <vt:lpstr>Research Contributions</vt:lpstr>
      <vt:lpstr>EAGER</vt:lpstr>
      <vt:lpstr>EAGER Architecture</vt:lpstr>
      <vt:lpstr>Policy Language</vt:lpstr>
      <vt:lpstr>Policy Examples</vt:lpstr>
      <vt:lpstr>EAGER Overhead vs Applications</vt:lpstr>
      <vt:lpstr>EAGER Results Summary</vt:lpstr>
      <vt:lpstr>Research Contributions</vt:lpstr>
      <vt:lpstr>Cerebro</vt:lpstr>
      <vt:lpstr>Cerebro Architecture</vt:lpstr>
      <vt:lpstr>SLO Durability</vt:lpstr>
      <vt:lpstr>Prediction Correctness</vt:lpstr>
      <vt:lpstr>Prediction Tightness</vt:lpstr>
      <vt:lpstr>Correctness vs Tightness</vt:lpstr>
      <vt:lpstr>SLO Renewals Per User</vt:lpstr>
      <vt:lpstr>Research Contributions</vt:lpstr>
      <vt:lpstr>Roots</vt:lpstr>
      <vt:lpstr>Roots Architecture</vt:lpstr>
      <vt:lpstr>Detecting SLO Violations</vt:lpstr>
      <vt:lpstr>Root Cause Analysis</vt:lpstr>
      <vt:lpstr>Linear Regression</vt:lpstr>
      <vt:lpstr>Quantile Analysis</vt:lpstr>
      <vt:lpstr>Diagnosis Accuracy</vt:lpstr>
      <vt:lpstr>Diagnosis Accuracy</vt:lpstr>
      <vt:lpstr>Workload Change Analysis</vt:lpstr>
      <vt:lpstr>Roots Performance Impact</vt:lpstr>
      <vt:lpstr>Roots Scalability (Pod-level)</vt:lpstr>
      <vt:lpstr>Overall Summary</vt:lpstr>
      <vt:lpstr>Conclusions</vt:lpstr>
      <vt:lpstr>Related Work</vt:lpstr>
      <vt:lpstr>Related Work</vt:lpstr>
      <vt:lpstr>PowerPoint Presentation</vt:lpstr>
      <vt:lpstr>Path Analysis</vt:lpstr>
      <vt:lpstr>EAGER Prototype</vt:lpstr>
      <vt:lpstr>EAGER Overhead by App</vt:lpstr>
      <vt:lpstr>EAGER Overhead vs Policies</vt:lpstr>
      <vt:lpstr>ProgrammableWeb Dataset</vt:lpstr>
      <vt:lpstr>QBETS: Queue Bounds Estimation from Time Series</vt:lpstr>
      <vt:lpstr>Detecting SLO Invalidation</vt:lpstr>
      <vt:lpstr>SLO Validity Periods (In Hours)</vt:lpstr>
      <vt:lpstr>Chen &amp; Liu Method Example</vt:lpstr>
      <vt:lpstr>Simulation Results</vt:lpstr>
      <vt:lpstr>Unresolved Issues in the Cloud</vt:lpstr>
      <vt:lpstr>Cerebro Results Summary</vt:lpstr>
      <vt:lpstr>Governance Framework: Goals</vt:lpstr>
      <vt:lpstr>Performance SLOs: Goals</vt:lpstr>
      <vt:lpstr>Monitoring Framework: Goals</vt:lpstr>
    </vt:vector>
  </TitlesOfParts>
  <Company>UC Santa Barbara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Hiranya Jayathilaka</dc:creator>
  <cp:lastModifiedBy>Hiranya Jayathilaka</cp:lastModifiedBy>
  <cp:revision>385</cp:revision>
  <dcterms:created xsi:type="dcterms:W3CDTF">2016-02-29T02:15:03Z</dcterms:created>
  <dcterms:modified xsi:type="dcterms:W3CDTF">2016-11-30T00:25:46Z</dcterms:modified>
</cp:coreProperties>
</file>

<file path=docProps/thumbnail.jpeg>
</file>